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8" r:id="rId4"/>
    <p:sldId id="270" r:id="rId5"/>
    <p:sldId id="271" r:id="rId6"/>
    <p:sldId id="272" r:id="rId7"/>
    <p:sldId id="273" r:id="rId8"/>
    <p:sldId id="274" r:id="rId9"/>
    <p:sldId id="275" r:id="rId10"/>
    <p:sldId id="269" r:id="rId11"/>
    <p:sldId id="278" r:id="rId12"/>
    <p:sldId id="279" r:id="rId13"/>
    <p:sldId id="280" r:id="rId14"/>
    <p:sldId id="281" r:id="rId15"/>
    <p:sldId id="282" r:id="rId16"/>
    <p:sldId id="258" r:id="rId17"/>
    <p:sldId id="262" r:id="rId18"/>
    <p:sldId id="265" r:id="rId19"/>
    <p:sldId id="283" r:id="rId20"/>
  </p:sldIdLst>
  <p:sldSz cx="9144000" cy="5143500"/>
  <p:notesSz cx="9144000" cy="51435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945"/>
        <p:guide pos="221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39191" y="3048418"/>
            <a:ext cx="1633546" cy="4001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047666" y="1690452"/>
            <a:ext cx="3048666" cy="939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1">
                <a:solidFill>
                  <a:srgbClr val="333333"/>
                </a:solidFill>
                <a:latin typeface="Liberation Sans Narrow"/>
                <a:cs typeface="Liberation Sans Narrow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rgbClr val="333333"/>
                </a:solidFill>
                <a:latin typeface="Arial" panose="020B0604020202090204"/>
                <a:cs typeface="Arial" panose="020B06040202020902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1">
                <a:solidFill>
                  <a:srgbClr val="333333"/>
                </a:solidFill>
                <a:latin typeface="Liberation Sans Narrow"/>
                <a:cs typeface="Liberation Sans Narrow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333333"/>
                </a:solidFill>
                <a:latin typeface="Arial" panose="020B0604020202090204"/>
                <a:cs typeface="Arial" panose="020B06040202020902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730647"/>
            <a:ext cx="2549732" cy="1412842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-14287" y="3816379"/>
            <a:ext cx="2478292" cy="1341397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0" y="3803642"/>
            <a:ext cx="2468880" cy="1339850"/>
          </a:xfrm>
          <a:custGeom>
            <a:avLst/>
            <a:gdLst/>
            <a:ahLst/>
            <a:cxnLst/>
            <a:rect l="l" t="t" r="r" b="b"/>
            <a:pathLst>
              <a:path w="2468880" h="1339850">
                <a:moveTo>
                  <a:pt x="0" y="0"/>
                </a:moveTo>
                <a:lnTo>
                  <a:pt x="2468749" y="0"/>
                </a:lnTo>
                <a:lnTo>
                  <a:pt x="2468749" y="1339847"/>
                </a:lnTo>
              </a:path>
            </a:pathLst>
          </a:custGeom>
          <a:ln w="38099">
            <a:solidFill>
              <a:srgbClr val="FFFFFF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9" name="bg object 1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329312" y="3581917"/>
            <a:ext cx="373756" cy="373761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365739" y="273474"/>
            <a:ext cx="3556492" cy="2865594"/>
          </a:xfrm>
          <a:prstGeom prst="rect">
            <a:avLst/>
          </a:prstGeom>
        </p:spPr>
      </p:pic>
      <p:sp>
        <p:nvSpPr>
          <p:cNvPr id="21" name="bg object 21"/>
          <p:cNvSpPr/>
          <p:nvPr/>
        </p:nvSpPr>
        <p:spPr>
          <a:xfrm>
            <a:off x="5441939" y="330624"/>
            <a:ext cx="3404235" cy="2713355"/>
          </a:xfrm>
          <a:custGeom>
            <a:avLst/>
            <a:gdLst/>
            <a:ahLst/>
            <a:cxnLst/>
            <a:rect l="l" t="t" r="r" b="b"/>
            <a:pathLst>
              <a:path w="3404234" h="2713355">
                <a:moveTo>
                  <a:pt x="3239868" y="2713194"/>
                </a:moveTo>
                <a:lnTo>
                  <a:pt x="164224" y="2713194"/>
                </a:lnTo>
                <a:lnTo>
                  <a:pt x="120566" y="2707328"/>
                </a:lnTo>
                <a:lnTo>
                  <a:pt x="81336" y="2690773"/>
                </a:lnTo>
                <a:lnTo>
                  <a:pt x="48099" y="2665094"/>
                </a:lnTo>
                <a:lnTo>
                  <a:pt x="22421" y="2631857"/>
                </a:lnTo>
                <a:lnTo>
                  <a:pt x="5866" y="2592627"/>
                </a:lnTo>
                <a:lnTo>
                  <a:pt x="0" y="2548969"/>
                </a:lnTo>
                <a:lnTo>
                  <a:pt x="0" y="164229"/>
                </a:lnTo>
                <a:lnTo>
                  <a:pt x="5866" y="120570"/>
                </a:lnTo>
                <a:lnTo>
                  <a:pt x="22421" y="81339"/>
                </a:lnTo>
                <a:lnTo>
                  <a:pt x="48099" y="48101"/>
                </a:lnTo>
                <a:lnTo>
                  <a:pt x="81336" y="22421"/>
                </a:lnTo>
                <a:lnTo>
                  <a:pt x="120566" y="5866"/>
                </a:lnTo>
                <a:lnTo>
                  <a:pt x="164224" y="0"/>
                </a:lnTo>
                <a:lnTo>
                  <a:pt x="3239868" y="0"/>
                </a:lnTo>
                <a:lnTo>
                  <a:pt x="3302712" y="12501"/>
                </a:lnTo>
                <a:lnTo>
                  <a:pt x="3355993" y="48102"/>
                </a:lnTo>
                <a:lnTo>
                  <a:pt x="3391593" y="101381"/>
                </a:lnTo>
                <a:lnTo>
                  <a:pt x="3404093" y="164229"/>
                </a:lnTo>
                <a:lnTo>
                  <a:pt x="3404093" y="2548969"/>
                </a:lnTo>
                <a:lnTo>
                  <a:pt x="3398227" y="2592627"/>
                </a:lnTo>
                <a:lnTo>
                  <a:pt x="3381671" y="2631857"/>
                </a:lnTo>
                <a:lnTo>
                  <a:pt x="3355993" y="2665094"/>
                </a:lnTo>
                <a:lnTo>
                  <a:pt x="3322756" y="2690773"/>
                </a:lnTo>
                <a:lnTo>
                  <a:pt x="3283526" y="2707328"/>
                </a:lnTo>
                <a:lnTo>
                  <a:pt x="3239868" y="2713194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2" name="bg object 22"/>
          <p:cNvSpPr/>
          <p:nvPr/>
        </p:nvSpPr>
        <p:spPr>
          <a:xfrm>
            <a:off x="5441938" y="330624"/>
            <a:ext cx="3404235" cy="2713355"/>
          </a:xfrm>
          <a:custGeom>
            <a:avLst/>
            <a:gdLst/>
            <a:ahLst/>
            <a:cxnLst/>
            <a:rect l="l" t="t" r="r" b="b"/>
            <a:pathLst>
              <a:path w="3404234" h="2713355">
                <a:moveTo>
                  <a:pt x="0" y="164229"/>
                </a:moveTo>
                <a:lnTo>
                  <a:pt x="5866" y="120570"/>
                </a:lnTo>
                <a:lnTo>
                  <a:pt x="22421" y="81339"/>
                </a:lnTo>
                <a:lnTo>
                  <a:pt x="48099" y="48101"/>
                </a:lnTo>
                <a:lnTo>
                  <a:pt x="81336" y="22421"/>
                </a:lnTo>
                <a:lnTo>
                  <a:pt x="120566" y="5866"/>
                </a:lnTo>
                <a:lnTo>
                  <a:pt x="164224" y="0"/>
                </a:lnTo>
                <a:lnTo>
                  <a:pt x="3239868" y="0"/>
                </a:lnTo>
                <a:lnTo>
                  <a:pt x="3302712" y="12501"/>
                </a:lnTo>
                <a:lnTo>
                  <a:pt x="3355993" y="48102"/>
                </a:lnTo>
                <a:lnTo>
                  <a:pt x="3391593" y="101381"/>
                </a:lnTo>
                <a:lnTo>
                  <a:pt x="3404093" y="164229"/>
                </a:lnTo>
                <a:lnTo>
                  <a:pt x="3404093" y="2548969"/>
                </a:lnTo>
                <a:lnTo>
                  <a:pt x="3398226" y="2592627"/>
                </a:lnTo>
                <a:lnTo>
                  <a:pt x="3381671" y="2631857"/>
                </a:lnTo>
                <a:lnTo>
                  <a:pt x="3355993" y="2665094"/>
                </a:lnTo>
                <a:lnTo>
                  <a:pt x="3322756" y="2690773"/>
                </a:lnTo>
                <a:lnTo>
                  <a:pt x="3283526" y="2707328"/>
                </a:lnTo>
                <a:lnTo>
                  <a:pt x="3239868" y="2713194"/>
                </a:lnTo>
                <a:lnTo>
                  <a:pt x="164224" y="2713194"/>
                </a:lnTo>
                <a:lnTo>
                  <a:pt x="120566" y="2707328"/>
                </a:lnTo>
                <a:lnTo>
                  <a:pt x="81336" y="2690773"/>
                </a:lnTo>
                <a:lnTo>
                  <a:pt x="48099" y="2665094"/>
                </a:lnTo>
                <a:lnTo>
                  <a:pt x="22421" y="2631857"/>
                </a:lnTo>
                <a:lnTo>
                  <a:pt x="5866" y="2592627"/>
                </a:lnTo>
                <a:lnTo>
                  <a:pt x="0" y="2548969"/>
                </a:lnTo>
                <a:lnTo>
                  <a:pt x="0" y="164229"/>
                </a:lnTo>
                <a:close/>
              </a:path>
            </a:pathLst>
          </a:custGeom>
          <a:ln w="38099">
            <a:solidFill>
              <a:srgbClr val="FFFF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1">
                <a:solidFill>
                  <a:srgbClr val="333333"/>
                </a:solidFill>
                <a:latin typeface="Liberation Sans Narrow"/>
                <a:cs typeface="Liberation Sans Narrow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1">
                <a:solidFill>
                  <a:srgbClr val="333333"/>
                </a:solidFill>
                <a:latin typeface="Liberation Sans Narrow"/>
                <a:cs typeface="Liberation Sans Narrow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82074" y="131743"/>
            <a:ext cx="3170554" cy="8978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1">
                <a:solidFill>
                  <a:srgbClr val="333333"/>
                </a:solidFill>
                <a:latin typeface="Liberation Sans Narrow"/>
                <a:cs typeface="Liberation Sans Narrow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75623" y="1935866"/>
            <a:ext cx="4020820" cy="11303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rgbClr val="333333"/>
                </a:solidFill>
                <a:latin typeface="Arial" panose="020B0604020202090204"/>
                <a:cs typeface="Arial" panose="020B06040202020902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39.png"/><Relationship Id="rId8" Type="http://schemas.openxmlformats.org/officeDocument/2006/relationships/image" Target="../media/image38.png"/><Relationship Id="rId7" Type="http://schemas.openxmlformats.org/officeDocument/2006/relationships/image" Target="../media/image37.png"/><Relationship Id="rId6" Type="http://schemas.openxmlformats.org/officeDocument/2006/relationships/image" Target="../media/image36.png"/><Relationship Id="rId5" Type="http://schemas.openxmlformats.org/officeDocument/2006/relationships/hyperlink" Target="https://www.odoo.com/documentation/master/developer/reference/user_interface/view_records.html#inheritance" TargetMode="Externa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1" Type="http://schemas.openxmlformats.org/officeDocument/2006/relationships/slideLayout" Target="../slideLayouts/slideLayout2.xml"/><Relationship Id="rId10" Type="http://schemas.openxmlformats.org/officeDocument/2006/relationships/image" Target="../media/image40.png"/><Relationship Id="rId1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2.png"/><Relationship Id="rId8" Type="http://schemas.openxmlformats.org/officeDocument/2006/relationships/image" Target="../media/image44.png"/><Relationship Id="rId7" Type="http://schemas.openxmlformats.org/officeDocument/2006/relationships/image" Target="../media/image43.png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42.png"/><Relationship Id="rId2" Type="http://schemas.openxmlformats.org/officeDocument/2006/relationships/hyperlink" Target="https://www.w3.org/TR/xpath/" TargetMode="External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41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48.png"/><Relationship Id="rId8" Type="http://schemas.openxmlformats.org/officeDocument/2006/relationships/image" Target="../media/image47.png"/><Relationship Id="rId7" Type="http://schemas.openxmlformats.org/officeDocument/2006/relationships/image" Target="../media/image46.png"/><Relationship Id="rId6" Type="http://schemas.openxmlformats.org/officeDocument/2006/relationships/image" Target="../media/image4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1" Type="http://schemas.openxmlformats.org/officeDocument/2006/relationships/slideLayout" Target="../slideLayouts/slideLayout2.xml"/><Relationship Id="rId10" Type="http://schemas.openxmlformats.org/officeDocument/2006/relationships/image" Target="../media/image49.png"/><Relationship Id="rId1" Type="http://schemas.openxmlformats.org/officeDocument/2006/relationships/hyperlink" Target="https://www.w3.org/TR/xpath/" TargetMode="Externa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50.png"/><Relationship Id="rId8" Type="http://schemas.openxmlformats.org/officeDocument/2006/relationships/image" Target="../media/image35.png"/><Relationship Id="rId7" Type="http://schemas.openxmlformats.org/officeDocument/2006/relationships/image" Target="../media/image6.png"/><Relationship Id="rId6" Type="http://schemas.openxmlformats.org/officeDocument/2006/relationships/image" Target="../media/image7.png"/><Relationship Id="rId5" Type="http://schemas.openxmlformats.org/officeDocument/2006/relationships/image" Target="../media/image1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4" Type="http://schemas.openxmlformats.org/officeDocument/2006/relationships/slideLayout" Target="../slideLayouts/slideLayout2.xml"/><Relationship Id="rId13" Type="http://schemas.openxmlformats.org/officeDocument/2006/relationships/image" Target="../media/image54.png"/><Relationship Id="rId12" Type="http://schemas.openxmlformats.org/officeDocument/2006/relationships/image" Target="../media/image53.png"/><Relationship Id="rId11" Type="http://schemas.openxmlformats.org/officeDocument/2006/relationships/image" Target="../media/image52.png"/><Relationship Id="rId10" Type="http://schemas.openxmlformats.org/officeDocument/2006/relationships/image" Target="../media/image51.png"/><Relationship Id="rId1" Type="http://schemas.openxmlformats.org/officeDocument/2006/relationships/hyperlink" Target="https://www.odoo.com/documentation/master/developer/reference/user_interface/view_records.html#inheritance-position" TargetMode="Externa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image" Target="../media/image56.png"/><Relationship Id="rId8" Type="http://schemas.openxmlformats.org/officeDocument/2006/relationships/image" Target="../media/image55.png"/><Relationship Id="rId7" Type="http://schemas.openxmlformats.org/officeDocument/2006/relationships/image" Target="../media/image50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1" Type="http://schemas.openxmlformats.org/officeDocument/2006/relationships/slideLayout" Target="../slideLayouts/slideLayout2.xml"/><Relationship Id="rId10" Type="http://schemas.openxmlformats.org/officeDocument/2006/relationships/image" Target="../media/image57.png"/><Relationship Id="rId1" Type="http://schemas.openxmlformats.org/officeDocument/2006/relationships/hyperlink" Target="https://www.odoo.com/documentation/master/developer/reference/user_interface/view_records.html#attributes" TargetMode="Externa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hyperlink" Target="https://github.com/odoo/odoo/blob/136e4f66cd5cafe7df450514937c7218c7216c93/addons/gamification/models/badge.py#L57" TargetMode="External"/><Relationship Id="rId2" Type="http://schemas.openxmlformats.org/officeDocument/2006/relationships/image" Target="../media/image42.png"/><Relationship Id="rId1" Type="http://schemas.openxmlformats.org/officeDocument/2006/relationships/hyperlink" Target="https://www.odoo.com/documentation/master/developer/reference/backend/orm.html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2.png"/><Relationship Id="rId6" Type="http://schemas.openxmlformats.org/officeDocument/2006/relationships/hyperlink" Target="https://www.odoo.com/documentation/master/developer/reference/backend/orm.html#odoo.models.Model.unlink" TargetMode="External"/><Relationship Id="rId5" Type="http://schemas.openxmlformats.org/officeDocument/2006/relationships/hyperlink" Target="https://www.odoo.com/documentation/master/developer/reference/backend/orm.html#odoo.models.Model.write" TargetMode="External"/><Relationship Id="rId4" Type="http://schemas.openxmlformats.org/officeDocument/2006/relationships/hyperlink" Target="https://www.odoo.com/documentation/master/developer/reference/backend/orm.html#odoo.models.Model.read" TargetMode="External"/><Relationship Id="rId3" Type="http://schemas.openxmlformats.org/officeDocument/2006/relationships/hyperlink" Target="https://www.odoo.com/documentation/master/developer/reference/backend/orm.html#odoo.models.Model.create" TargetMode="External"/><Relationship Id="rId2" Type="http://schemas.openxmlformats.org/officeDocument/2006/relationships/image" Target="../media/image8.png"/><Relationship Id="rId14" Type="http://schemas.openxmlformats.org/officeDocument/2006/relationships/slideLayout" Target="../slideLayouts/slideLayout2.xml"/><Relationship Id="rId13" Type="http://schemas.openxmlformats.org/officeDocument/2006/relationships/image" Target="../media/image12.png"/><Relationship Id="rId12" Type="http://schemas.openxmlformats.org/officeDocument/2006/relationships/image" Target="../media/image11.png"/><Relationship Id="rId11" Type="http://schemas.openxmlformats.org/officeDocument/2006/relationships/image" Target="../media/image10.png"/><Relationship Id="rId10" Type="http://schemas.openxmlformats.org/officeDocument/2006/relationships/image" Target="../media/image9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2.png"/><Relationship Id="rId8" Type="http://schemas.openxmlformats.org/officeDocument/2006/relationships/image" Target="../media/image16.png"/><Relationship Id="rId7" Type="http://schemas.openxmlformats.org/officeDocument/2006/relationships/image" Target="../media/image15.png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4" Type="http://schemas.openxmlformats.org/officeDocument/2006/relationships/slideLayout" Target="../slideLayouts/slideLayout2.xml"/><Relationship Id="rId13" Type="http://schemas.openxmlformats.org/officeDocument/2006/relationships/image" Target="../media/image20.png"/><Relationship Id="rId12" Type="http://schemas.openxmlformats.org/officeDocument/2006/relationships/image" Target="../media/image19.png"/><Relationship Id="rId11" Type="http://schemas.openxmlformats.org/officeDocument/2006/relationships/image" Target="../media/image18.png"/><Relationship Id="rId10" Type="http://schemas.openxmlformats.org/officeDocument/2006/relationships/image" Target="../media/image17.png"/><Relationship Id="rId1" Type="http://schemas.openxmlformats.org/officeDocument/2006/relationships/hyperlink" Target="https://www.odoo.com/documentation/master/developer/reference/backend/orm.html#inheritance-and-extension" TargetMode="Externa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25.png"/><Relationship Id="rId8" Type="http://schemas.openxmlformats.org/officeDocument/2006/relationships/image" Target="../media/image24.png"/><Relationship Id="rId7" Type="http://schemas.openxmlformats.org/officeDocument/2006/relationships/image" Target="../media/image23.png"/><Relationship Id="rId6" Type="http://schemas.openxmlformats.org/officeDocument/2006/relationships/image" Target="../media/image22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21.jpeg"/><Relationship Id="rId11" Type="http://schemas.openxmlformats.org/officeDocument/2006/relationships/slideLayout" Target="../slideLayouts/slideLayout2.xml"/><Relationship Id="rId10" Type="http://schemas.openxmlformats.org/officeDocument/2006/relationships/hyperlink" Target="https://www.odoo.com/documentation/master/developer/reference/backend/orm.html#extension" TargetMode="Externa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29.png"/><Relationship Id="rId8" Type="http://schemas.openxmlformats.org/officeDocument/2006/relationships/image" Target="../media/image28.png"/><Relationship Id="rId7" Type="http://schemas.openxmlformats.org/officeDocument/2006/relationships/image" Target="../media/image6.png"/><Relationship Id="rId6" Type="http://schemas.openxmlformats.org/officeDocument/2006/relationships/image" Target="../media/image27.png"/><Relationship Id="rId5" Type="http://schemas.openxmlformats.org/officeDocument/2006/relationships/image" Target="../media/image22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26.jpe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31.png"/><Relationship Id="rId8" Type="http://schemas.openxmlformats.org/officeDocument/2006/relationships/image" Target="../media/image25.png"/><Relationship Id="rId7" Type="http://schemas.openxmlformats.org/officeDocument/2006/relationships/image" Target="../media/image24.png"/><Relationship Id="rId6" Type="http://schemas.openxmlformats.org/officeDocument/2006/relationships/image" Target="../media/image23.png"/><Relationship Id="rId5" Type="http://schemas.openxmlformats.org/officeDocument/2006/relationships/image" Target="../media/image30.png"/><Relationship Id="rId4" Type="http://schemas.openxmlformats.org/officeDocument/2006/relationships/image" Target="../media/image21.jpe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2" Type="http://schemas.openxmlformats.org/officeDocument/2006/relationships/slideLayout" Target="../slideLayouts/slideLayout2.xml"/><Relationship Id="rId11" Type="http://schemas.openxmlformats.org/officeDocument/2006/relationships/hyperlink" Target="https://www.odoo.com/documentation/master/developer/reference/backend/orm.html#classical-inheritance" TargetMode="External"/><Relationship Id="rId10" Type="http://schemas.openxmlformats.org/officeDocument/2006/relationships/image" Target="../media/image12.pn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34.jpeg"/><Relationship Id="rId8" Type="http://schemas.openxmlformats.org/officeDocument/2006/relationships/image" Target="../media/image21.jpeg"/><Relationship Id="rId7" Type="http://schemas.openxmlformats.org/officeDocument/2006/relationships/image" Target="../media/image12.png"/><Relationship Id="rId6" Type="http://schemas.openxmlformats.org/officeDocument/2006/relationships/image" Target="../media/image31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383790" y="2785110"/>
            <a:ext cx="3643630" cy="4743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i="1" spc="-229" dirty="0">
                <a:solidFill>
                  <a:srgbClr val="333333"/>
                </a:solidFill>
                <a:latin typeface="Liberation Sans Narrow"/>
                <a:cs typeface="Liberation Sans Narrow"/>
              </a:rPr>
              <a:t>Model </a:t>
            </a:r>
            <a:r>
              <a:rPr sz="3000" b="1" i="1" spc="-65" dirty="0">
                <a:solidFill>
                  <a:srgbClr val="333333"/>
                </a:solidFill>
                <a:latin typeface="Liberation Sans Narrow"/>
                <a:cs typeface="Liberation Sans Narrow"/>
              </a:rPr>
              <a:t>Inheritance</a:t>
            </a:r>
            <a:endParaRPr sz="3000">
              <a:latin typeface="Liberation Sans Narrow"/>
              <a:cs typeface="Liberation Sans Narrow"/>
            </a:endParaRPr>
          </a:p>
        </p:txBody>
      </p:sp>
      <p:pic>
        <p:nvPicPr>
          <p:cNvPr id="6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2991343" y="2000170"/>
            <a:ext cx="2312570" cy="567848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ctrTitle"/>
          </p:nvPr>
        </p:nvSpPr>
        <p:spPr>
          <a:xfrm>
            <a:off x="2383790" y="1690370"/>
            <a:ext cx="3712845" cy="9359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6000" spc="-270" dirty="0"/>
              <a:t>Lesson 7</a:t>
            </a:r>
            <a:endParaRPr lang="en-US" sz="6000"/>
          </a:p>
        </p:txBody>
      </p:sp>
      <p:sp>
        <p:nvSpPr>
          <p:cNvPr id="8" name="object 2"/>
          <p:cNvSpPr txBox="1"/>
          <p:nvPr/>
        </p:nvSpPr>
        <p:spPr>
          <a:xfrm>
            <a:off x="2383790" y="3430270"/>
            <a:ext cx="3643630" cy="4743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i="1" dirty="0">
                <a:solidFill>
                  <a:srgbClr val="333333"/>
                </a:solidFill>
                <a:latin typeface="Liberation Sans Narrow"/>
                <a:cs typeface="Liberation Sans Narrow"/>
              </a:rPr>
              <a:t>View Inheritance</a:t>
            </a:r>
            <a:endParaRPr sz="3000" b="1" i="1" dirty="0">
              <a:solidFill>
                <a:srgbClr val="333333"/>
              </a:solidFill>
              <a:latin typeface="Liberation Sans Narrow"/>
              <a:cs typeface="Liberation Sans Narrow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916673" y="247637"/>
            <a:ext cx="1739871" cy="4262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70" dirty="0"/>
              <a:t>View</a:t>
            </a:r>
            <a:r>
              <a:rPr spc="40" dirty="0"/>
              <a:t> </a:t>
            </a:r>
            <a:r>
              <a:rPr spc="-75" dirty="0"/>
              <a:t>Inheritance</a:t>
            </a:r>
            <a:endParaRPr spc="-75" dirty="0"/>
          </a:p>
        </p:txBody>
      </p:sp>
      <p:grpSp>
        <p:nvGrpSpPr>
          <p:cNvPr id="4" name="object 4"/>
          <p:cNvGrpSpPr/>
          <p:nvPr/>
        </p:nvGrpSpPr>
        <p:grpSpPr>
          <a:xfrm>
            <a:off x="-19049" y="3581917"/>
            <a:ext cx="2722245" cy="1581150"/>
            <a:chOff x="-19049" y="3581917"/>
            <a:chExt cx="2722245" cy="158115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730647"/>
              <a:ext cx="2549732" cy="141284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287" y="3816379"/>
              <a:ext cx="2478292" cy="1341397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0" y="3803642"/>
              <a:ext cx="2468880" cy="1339850"/>
            </a:xfrm>
            <a:custGeom>
              <a:avLst/>
              <a:gdLst/>
              <a:ahLst/>
              <a:cxnLst/>
              <a:rect l="l" t="t" r="r" b="b"/>
              <a:pathLst>
                <a:path w="2468880" h="1339850">
                  <a:moveTo>
                    <a:pt x="0" y="0"/>
                  </a:moveTo>
                  <a:lnTo>
                    <a:pt x="2468749" y="0"/>
                  </a:lnTo>
                  <a:lnTo>
                    <a:pt x="2468749" y="1339847"/>
                  </a:lnTo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329312" y="3581917"/>
              <a:ext cx="373756" cy="373761"/>
            </a:xfrm>
            <a:prstGeom prst="rect">
              <a:avLst/>
            </a:prstGeom>
          </p:spPr>
        </p:pic>
      </p:grpSp>
      <p:sp>
        <p:nvSpPr>
          <p:cNvPr id="9" name="object 9">
            <a:hlinkClick r:id="rId5"/>
          </p:cNvPr>
          <p:cNvSpPr/>
          <p:nvPr/>
        </p:nvSpPr>
        <p:spPr>
          <a:xfrm>
            <a:off x="5487514" y="4630990"/>
            <a:ext cx="1318260" cy="277495"/>
          </a:xfrm>
          <a:custGeom>
            <a:avLst/>
            <a:gdLst/>
            <a:ahLst/>
            <a:cxnLst/>
            <a:rect l="l" t="t" r="r" b="b"/>
            <a:pathLst>
              <a:path w="1318259" h="277495">
                <a:moveTo>
                  <a:pt x="1179147" y="277499"/>
                </a:moveTo>
                <a:lnTo>
                  <a:pt x="138749" y="277499"/>
                </a:lnTo>
                <a:lnTo>
                  <a:pt x="94895" y="270425"/>
                </a:lnTo>
                <a:lnTo>
                  <a:pt x="56807" y="250725"/>
                </a:lnTo>
                <a:lnTo>
                  <a:pt x="26771" y="220686"/>
                </a:lnTo>
                <a:lnTo>
                  <a:pt x="7073" y="182590"/>
                </a:lnTo>
                <a:lnTo>
                  <a:pt x="0" y="138724"/>
                </a:lnTo>
                <a:lnTo>
                  <a:pt x="7073" y="94873"/>
                </a:lnTo>
                <a:lnTo>
                  <a:pt x="26771" y="56791"/>
                </a:lnTo>
                <a:lnTo>
                  <a:pt x="56807" y="26763"/>
                </a:lnTo>
                <a:lnTo>
                  <a:pt x="94895" y="7071"/>
                </a:lnTo>
                <a:lnTo>
                  <a:pt x="138749" y="0"/>
                </a:lnTo>
                <a:lnTo>
                  <a:pt x="1179147" y="0"/>
                </a:lnTo>
                <a:lnTo>
                  <a:pt x="1232247" y="10553"/>
                </a:lnTo>
                <a:lnTo>
                  <a:pt x="1277247" y="40624"/>
                </a:lnTo>
                <a:lnTo>
                  <a:pt x="1307331" y="85643"/>
                </a:lnTo>
                <a:lnTo>
                  <a:pt x="1317897" y="138724"/>
                </a:lnTo>
                <a:lnTo>
                  <a:pt x="1310823" y="182590"/>
                </a:lnTo>
                <a:lnTo>
                  <a:pt x="1291125" y="220686"/>
                </a:lnTo>
                <a:lnTo>
                  <a:pt x="1261089" y="250725"/>
                </a:lnTo>
                <a:lnTo>
                  <a:pt x="1223001" y="270425"/>
                </a:lnTo>
                <a:lnTo>
                  <a:pt x="1179147" y="277499"/>
                </a:lnTo>
                <a:close/>
              </a:path>
            </a:pathLst>
          </a:custGeom>
          <a:solidFill>
            <a:srgbClr val="017E8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/>
          <p:nvPr/>
        </p:nvSpPr>
        <p:spPr>
          <a:xfrm>
            <a:off x="5759175" y="4675744"/>
            <a:ext cx="774065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b="1" spc="-85" dirty="0">
                <a:solidFill>
                  <a:srgbClr val="FFFFFF"/>
                </a:solidFill>
                <a:latin typeface="Verdana" panose="020B0804030504040204"/>
                <a:cs typeface="Verdana" panose="020B0804030504040204"/>
                <a:hlinkClick r:id="rId5"/>
              </a:rPr>
              <a:t>CLICK</a:t>
            </a:r>
            <a:r>
              <a:rPr sz="1000" b="1" spc="-90" dirty="0">
                <a:solidFill>
                  <a:srgbClr val="FFFFFF"/>
                </a:solidFill>
                <a:latin typeface="Verdana" panose="020B0804030504040204"/>
                <a:cs typeface="Verdana" panose="020B0804030504040204"/>
                <a:hlinkClick r:id="rId5"/>
              </a:rPr>
              <a:t> </a:t>
            </a:r>
            <a:r>
              <a:rPr sz="1000" b="1" spc="-80" dirty="0">
                <a:solidFill>
                  <a:srgbClr val="FFFFFF"/>
                </a:solidFill>
                <a:latin typeface="Verdana" panose="020B0804030504040204"/>
                <a:cs typeface="Verdana" panose="020B0804030504040204"/>
                <a:hlinkClick r:id="rId5"/>
              </a:rPr>
              <a:t>HERE</a:t>
            </a:r>
            <a:endParaRPr sz="1000">
              <a:latin typeface="Verdana" panose="020B0804030504040204"/>
              <a:cs typeface="Verdana" panose="020B0804030504040204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4339741" y="267499"/>
            <a:ext cx="4117340" cy="2031364"/>
            <a:chOff x="4339741" y="267499"/>
            <a:chExt cx="4117340" cy="2031364"/>
          </a:xfrm>
        </p:grpSpPr>
        <p:pic>
          <p:nvPicPr>
            <p:cNvPr id="12" name="object 1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339741" y="267499"/>
              <a:ext cx="4117191" cy="2030995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4415941" y="324649"/>
              <a:ext cx="3964940" cy="1878964"/>
            </a:xfrm>
            <a:custGeom>
              <a:avLst/>
              <a:gdLst/>
              <a:ahLst/>
              <a:cxnLst/>
              <a:rect l="l" t="t" r="r" b="b"/>
              <a:pathLst>
                <a:path w="3964940" h="1878964">
                  <a:moveTo>
                    <a:pt x="3735017" y="1878596"/>
                  </a:moveTo>
                  <a:lnTo>
                    <a:pt x="229774" y="1878596"/>
                  </a:lnTo>
                  <a:lnTo>
                    <a:pt x="183467" y="1873928"/>
                  </a:lnTo>
                  <a:lnTo>
                    <a:pt x="140336" y="1860539"/>
                  </a:lnTo>
                  <a:lnTo>
                    <a:pt x="101305" y="1839354"/>
                  </a:lnTo>
                  <a:lnTo>
                    <a:pt x="67299" y="1811297"/>
                  </a:lnTo>
                  <a:lnTo>
                    <a:pt x="39242" y="1777291"/>
                  </a:lnTo>
                  <a:lnTo>
                    <a:pt x="18056" y="1738261"/>
                  </a:lnTo>
                  <a:lnTo>
                    <a:pt x="4668" y="1695131"/>
                  </a:lnTo>
                  <a:lnTo>
                    <a:pt x="0" y="1648824"/>
                  </a:lnTo>
                  <a:lnTo>
                    <a:pt x="0" y="229772"/>
                  </a:lnTo>
                  <a:lnTo>
                    <a:pt x="4668" y="183464"/>
                  </a:lnTo>
                  <a:lnTo>
                    <a:pt x="18056" y="140334"/>
                  </a:lnTo>
                  <a:lnTo>
                    <a:pt x="39242" y="101304"/>
                  </a:lnTo>
                  <a:lnTo>
                    <a:pt x="67299" y="67298"/>
                  </a:lnTo>
                  <a:lnTo>
                    <a:pt x="101305" y="39241"/>
                  </a:lnTo>
                  <a:lnTo>
                    <a:pt x="140336" y="18056"/>
                  </a:lnTo>
                  <a:lnTo>
                    <a:pt x="183467" y="4668"/>
                  </a:lnTo>
                  <a:lnTo>
                    <a:pt x="229774" y="0"/>
                  </a:lnTo>
                  <a:lnTo>
                    <a:pt x="3735017" y="0"/>
                  </a:lnTo>
                  <a:lnTo>
                    <a:pt x="3780056" y="4455"/>
                  </a:lnTo>
                  <a:lnTo>
                    <a:pt x="3822948" y="17489"/>
                  </a:lnTo>
                  <a:lnTo>
                    <a:pt x="3862493" y="38603"/>
                  </a:lnTo>
                  <a:lnTo>
                    <a:pt x="3897492" y="67297"/>
                  </a:lnTo>
                  <a:lnTo>
                    <a:pt x="3926190" y="102293"/>
                  </a:lnTo>
                  <a:lnTo>
                    <a:pt x="3947304" y="141841"/>
                  </a:lnTo>
                  <a:lnTo>
                    <a:pt x="3960337" y="184736"/>
                  </a:lnTo>
                  <a:lnTo>
                    <a:pt x="3964792" y="229772"/>
                  </a:lnTo>
                  <a:lnTo>
                    <a:pt x="3964792" y="1648824"/>
                  </a:lnTo>
                  <a:lnTo>
                    <a:pt x="3960123" y="1695131"/>
                  </a:lnTo>
                  <a:lnTo>
                    <a:pt x="3946735" y="1738261"/>
                  </a:lnTo>
                  <a:lnTo>
                    <a:pt x="3925549" y="1777291"/>
                  </a:lnTo>
                  <a:lnTo>
                    <a:pt x="3897492" y="1811297"/>
                  </a:lnTo>
                  <a:lnTo>
                    <a:pt x="3863486" y="1839354"/>
                  </a:lnTo>
                  <a:lnTo>
                    <a:pt x="3824455" y="1860539"/>
                  </a:lnTo>
                  <a:lnTo>
                    <a:pt x="3781324" y="1873928"/>
                  </a:lnTo>
                  <a:lnTo>
                    <a:pt x="3735017" y="1878596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4415941" y="324649"/>
              <a:ext cx="3964940" cy="1878964"/>
            </a:xfrm>
            <a:custGeom>
              <a:avLst/>
              <a:gdLst/>
              <a:ahLst/>
              <a:cxnLst/>
              <a:rect l="l" t="t" r="r" b="b"/>
              <a:pathLst>
                <a:path w="3964940" h="1878964">
                  <a:moveTo>
                    <a:pt x="0" y="229772"/>
                  </a:moveTo>
                  <a:lnTo>
                    <a:pt x="4668" y="183464"/>
                  </a:lnTo>
                  <a:lnTo>
                    <a:pt x="18056" y="140334"/>
                  </a:lnTo>
                  <a:lnTo>
                    <a:pt x="39242" y="101304"/>
                  </a:lnTo>
                  <a:lnTo>
                    <a:pt x="67299" y="67298"/>
                  </a:lnTo>
                  <a:lnTo>
                    <a:pt x="101305" y="39241"/>
                  </a:lnTo>
                  <a:lnTo>
                    <a:pt x="140336" y="18056"/>
                  </a:lnTo>
                  <a:lnTo>
                    <a:pt x="183467" y="4668"/>
                  </a:lnTo>
                  <a:lnTo>
                    <a:pt x="229774" y="0"/>
                  </a:lnTo>
                  <a:lnTo>
                    <a:pt x="3735017" y="0"/>
                  </a:lnTo>
                  <a:lnTo>
                    <a:pt x="3780056" y="4455"/>
                  </a:lnTo>
                  <a:lnTo>
                    <a:pt x="3822948" y="17489"/>
                  </a:lnTo>
                  <a:lnTo>
                    <a:pt x="3862493" y="38603"/>
                  </a:lnTo>
                  <a:lnTo>
                    <a:pt x="3897492" y="67297"/>
                  </a:lnTo>
                  <a:lnTo>
                    <a:pt x="3926190" y="102293"/>
                  </a:lnTo>
                  <a:lnTo>
                    <a:pt x="3947304" y="141841"/>
                  </a:lnTo>
                  <a:lnTo>
                    <a:pt x="3960337" y="184736"/>
                  </a:lnTo>
                  <a:lnTo>
                    <a:pt x="3964792" y="229772"/>
                  </a:lnTo>
                  <a:lnTo>
                    <a:pt x="3964792" y="1648824"/>
                  </a:lnTo>
                  <a:lnTo>
                    <a:pt x="3960123" y="1695131"/>
                  </a:lnTo>
                  <a:lnTo>
                    <a:pt x="3946735" y="1738261"/>
                  </a:lnTo>
                  <a:lnTo>
                    <a:pt x="3925549" y="1777291"/>
                  </a:lnTo>
                  <a:lnTo>
                    <a:pt x="3897492" y="1811297"/>
                  </a:lnTo>
                  <a:lnTo>
                    <a:pt x="3863486" y="1839354"/>
                  </a:lnTo>
                  <a:lnTo>
                    <a:pt x="3824455" y="1860539"/>
                  </a:lnTo>
                  <a:lnTo>
                    <a:pt x="3781324" y="1873928"/>
                  </a:lnTo>
                  <a:lnTo>
                    <a:pt x="3735017" y="1878596"/>
                  </a:lnTo>
                  <a:lnTo>
                    <a:pt x="229774" y="1878596"/>
                  </a:lnTo>
                  <a:lnTo>
                    <a:pt x="183467" y="1873928"/>
                  </a:lnTo>
                  <a:lnTo>
                    <a:pt x="140336" y="1860539"/>
                  </a:lnTo>
                  <a:lnTo>
                    <a:pt x="101305" y="1839354"/>
                  </a:lnTo>
                  <a:lnTo>
                    <a:pt x="67299" y="1811297"/>
                  </a:lnTo>
                  <a:lnTo>
                    <a:pt x="39242" y="1777291"/>
                  </a:lnTo>
                  <a:lnTo>
                    <a:pt x="18056" y="1738261"/>
                  </a:lnTo>
                  <a:lnTo>
                    <a:pt x="4668" y="1695131"/>
                  </a:lnTo>
                  <a:lnTo>
                    <a:pt x="0" y="1648824"/>
                  </a:lnTo>
                  <a:lnTo>
                    <a:pt x="0" y="229772"/>
                  </a:lnTo>
                  <a:close/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5" name="object 15"/>
          <p:cNvSpPr txBox="1"/>
          <p:nvPr/>
        </p:nvSpPr>
        <p:spPr>
          <a:xfrm>
            <a:off x="4556261" y="455594"/>
            <a:ext cx="3376295" cy="1568450"/>
          </a:xfrm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0"/>
              </a:spcBef>
            </a:pPr>
            <a:r>
              <a:rPr sz="1000" dirty="0">
                <a:solidFill>
                  <a:srgbClr val="333333"/>
                </a:solidFill>
                <a:latin typeface="IBM 3270"/>
                <a:cs typeface="IBM 3270"/>
              </a:rPr>
              <a:t>&lt;</a:t>
            </a:r>
            <a:r>
              <a:rPr sz="1000" dirty="0">
                <a:solidFill>
                  <a:srgbClr val="62A35B"/>
                </a:solidFill>
                <a:latin typeface="IBM 3270"/>
                <a:cs typeface="IBM 3270"/>
              </a:rPr>
              <a:t>record</a:t>
            </a:r>
            <a:r>
              <a:rPr sz="1000" spc="90" dirty="0">
                <a:solidFill>
                  <a:srgbClr val="62A35B"/>
                </a:solidFill>
                <a:latin typeface="IBM 3270"/>
                <a:cs typeface="IBM 3270"/>
              </a:rPr>
              <a:t> </a:t>
            </a:r>
            <a:r>
              <a:rPr sz="1000" dirty="0">
                <a:solidFill>
                  <a:srgbClr val="795DA3"/>
                </a:solidFill>
                <a:latin typeface="IBM 3270"/>
                <a:cs typeface="IBM 3270"/>
              </a:rPr>
              <a:t>id</a:t>
            </a:r>
            <a:r>
              <a:rPr sz="1000" dirty="0">
                <a:solidFill>
                  <a:srgbClr val="333333"/>
                </a:solidFill>
                <a:latin typeface="IBM 3270"/>
                <a:cs typeface="IBM 3270"/>
              </a:rPr>
              <a:t>=</a:t>
            </a:r>
            <a:r>
              <a:rPr sz="1000" dirty="0">
                <a:solidFill>
                  <a:srgbClr val="BF6069"/>
                </a:solidFill>
                <a:latin typeface="IBM 3270"/>
                <a:cs typeface="IBM 3270"/>
              </a:rPr>
              <a:t>"MODEL_view_TYPE"</a:t>
            </a:r>
            <a:r>
              <a:rPr sz="1000" spc="105" dirty="0">
                <a:solidFill>
                  <a:srgbClr val="BF6069"/>
                </a:solidFill>
                <a:latin typeface="IBM 3270"/>
                <a:cs typeface="IBM 3270"/>
              </a:rPr>
              <a:t> </a:t>
            </a:r>
            <a:r>
              <a:rPr sz="1000" spc="-10" dirty="0">
                <a:solidFill>
                  <a:srgbClr val="795DA3"/>
                </a:solidFill>
                <a:latin typeface="IBM 3270"/>
                <a:cs typeface="IBM 3270"/>
              </a:rPr>
              <a:t>model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=</a:t>
            </a:r>
            <a:r>
              <a:rPr sz="1000" spc="-10" dirty="0">
                <a:solidFill>
                  <a:srgbClr val="BF6069"/>
                </a:solidFill>
                <a:latin typeface="IBM 3270"/>
                <a:cs typeface="IBM 3270"/>
              </a:rPr>
              <a:t>"ir.ui.view"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1000">
              <a:latin typeface="IBM 3270"/>
              <a:cs typeface="IBM 3270"/>
            </a:endParaRPr>
          </a:p>
          <a:p>
            <a:pPr marL="151765">
              <a:lnSpc>
                <a:spcPct val="100000"/>
              </a:lnSpc>
              <a:spcBef>
                <a:spcPts val="150"/>
              </a:spcBef>
            </a:pPr>
            <a:r>
              <a:rPr sz="1000" dirty="0">
                <a:solidFill>
                  <a:srgbClr val="333333"/>
                </a:solidFill>
                <a:latin typeface="IBM 3270"/>
                <a:cs typeface="IBM 3270"/>
              </a:rPr>
              <a:t>&lt;</a:t>
            </a:r>
            <a:r>
              <a:rPr sz="1000" dirty="0">
                <a:solidFill>
                  <a:srgbClr val="62A35B"/>
                </a:solidFill>
                <a:latin typeface="IBM 3270"/>
                <a:cs typeface="IBM 3270"/>
              </a:rPr>
              <a:t>field</a:t>
            </a:r>
            <a:r>
              <a:rPr sz="1000" spc="50" dirty="0">
                <a:solidFill>
                  <a:srgbClr val="62A35B"/>
                </a:solidFill>
                <a:latin typeface="IBM 3270"/>
                <a:cs typeface="IBM 3270"/>
              </a:rPr>
              <a:t> </a:t>
            </a:r>
            <a:r>
              <a:rPr sz="1000" spc="-10" dirty="0">
                <a:solidFill>
                  <a:srgbClr val="795DA3"/>
                </a:solidFill>
                <a:latin typeface="IBM 3270"/>
                <a:cs typeface="IBM 3270"/>
              </a:rPr>
              <a:t>name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=</a:t>
            </a:r>
            <a:r>
              <a:rPr sz="1000" spc="-10" dirty="0">
                <a:solidFill>
                  <a:srgbClr val="BF6069"/>
                </a:solidFill>
                <a:latin typeface="IBM 3270"/>
                <a:cs typeface="IBM 3270"/>
              </a:rPr>
              <a:t>"name"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&gt;model.view.type&lt;/</a:t>
            </a:r>
            <a:r>
              <a:rPr sz="1000" spc="-10" dirty="0">
                <a:solidFill>
                  <a:srgbClr val="62A35B"/>
                </a:solidFill>
                <a:latin typeface="IBM 3270"/>
                <a:cs typeface="IBM 3270"/>
              </a:rPr>
              <a:t>field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1000">
              <a:latin typeface="IBM 3270"/>
              <a:cs typeface="IBM 3270"/>
            </a:endParaRPr>
          </a:p>
          <a:p>
            <a:pPr marL="151765">
              <a:lnSpc>
                <a:spcPct val="100000"/>
              </a:lnSpc>
              <a:spcBef>
                <a:spcPts val="150"/>
              </a:spcBef>
            </a:pPr>
            <a:r>
              <a:rPr sz="1000" dirty="0">
                <a:solidFill>
                  <a:srgbClr val="333333"/>
                </a:solidFill>
                <a:latin typeface="IBM 3270"/>
                <a:cs typeface="IBM 3270"/>
              </a:rPr>
              <a:t>&lt;</a:t>
            </a:r>
            <a:r>
              <a:rPr sz="1000" dirty="0">
                <a:solidFill>
                  <a:srgbClr val="62A35B"/>
                </a:solidFill>
                <a:latin typeface="IBM 3270"/>
                <a:cs typeface="IBM 3270"/>
              </a:rPr>
              <a:t>field</a:t>
            </a:r>
            <a:r>
              <a:rPr sz="1000" spc="50" dirty="0">
                <a:solidFill>
                  <a:srgbClr val="62A35B"/>
                </a:solidFill>
                <a:latin typeface="IBM 3270"/>
                <a:cs typeface="IBM 3270"/>
              </a:rPr>
              <a:t> </a:t>
            </a:r>
            <a:r>
              <a:rPr sz="1000" spc="-10" dirty="0">
                <a:solidFill>
                  <a:srgbClr val="795DA3"/>
                </a:solidFill>
                <a:latin typeface="IBM 3270"/>
                <a:cs typeface="IBM 3270"/>
              </a:rPr>
              <a:t>name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=</a:t>
            </a:r>
            <a:r>
              <a:rPr sz="1000" spc="-10" dirty="0">
                <a:solidFill>
                  <a:srgbClr val="BF6069"/>
                </a:solidFill>
                <a:latin typeface="IBM 3270"/>
                <a:cs typeface="IBM 3270"/>
              </a:rPr>
              <a:t>"model"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&gt;model&lt;/</a:t>
            </a:r>
            <a:r>
              <a:rPr sz="1000" spc="-10" dirty="0">
                <a:solidFill>
                  <a:srgbClr val="62A35B"/>
                </a:solidFill>
                <a:latin typeface="IBM 3270"/>
                <a:cs typeface="IBM 3270"/>
              </a:rPr>
              <a:t>field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1000">
              <a:latin typeface="IBM 3270"/>
              <a:cs typeface="IBM 3270"/>
            </a:endParaRPr>
          </a:p>
          <a:p>
            <a:pPr marL="151765">
              <a:lnSpc>
                <a:spcPct val="100000"/>
              </a:lnSpc>
              <a:spcBef>
                <a:spcPts val="150"/>
              </a:spcBef>
            </a:pPr>
            <a:r>
              <a:rPr sz="1000" dirty="0">
                <a:solidFill>
                  <a:srgbClr val="333333"/>
                </a:solidFill>
                <a:latin typeface="IBM 3270"/>
                <a:cs typeface="IBM 3270"/>
              </a:rPr>
              <a:t>&lt;</a:t>
            </a:r>
            <a:r>
              <a:rPr sz="1000" dirty="0">
                <a:solidFill>
                  <a:srgbClr val="62A35B"/>
                </a:solidFill>
                <a:latin typeface="IBM 3270"/>
                <a:cs typeface="IBM 3270"/>
              </a:rPr>
              <a:t>field</a:t>
            </a:r>
            <a:r>
              <a:rPr sz="1000" spc="65" dirty="0">
                <a:solidFill>
                  <a:srgbClr val="62A35B"/>
                </a:solidFill>
                <a:latin typeface="IBM 3270"/>
                <a:cs typeface="IBM 3270"/>
              </a:rPr>
              <a:t> </a:t>
            </a:r>
            <a:r>
              <a:rPr sz="1000" dirty="0">
                <a:solidFill>
                  <a:srgbClr val="795DA3"/>
                </a:solidFill>
                <a:latin typeface="IBM 3270"/>
                <a:cs typeface="IBM 3270"/>
              </a:rPr>
              <a:t>name</a:t>
            </a:r>
            <a:r>
              <a:rPr sz="1000" dirty="0">
                <a:solidFill>
                  <a:srgbClr val="333333"/>
                </a:solidFill>
                <a:latin typeface="IBM 3270"/>
                <a:cs typeface="IBM 3270"/>
              </a:rPr>
              <a:t>=</a:t>
            </a:r>
            <a:r>
              <a:rPr sz="1000" dirty="0">
                <a:solidFill>
                  <a:srgbClr val="BF6069"/>
                </a:solidFill>
                <a:latin typeface="IBM 3270"/>
                <a:cs typeface="IBM 3270"/>
              </a:rPr>
              <a:t>"arch"</a:t>
            </a:r>
            <a:r>
              <a:rPr sz="1000" spc="70" dirty="0">
                <a:solidFill>
                  <a:srgbClr val="BF6069"/>
                </a:solidFill>
                <a:latin typeface="IBM 3270"/>
                <a:cs typeface="IBM 3270"/>
              </a:rPr>
              <a:t> </a:t>
            </a:r>
            <a:r>
              <a:rPr sz="1000" spc="-10" dirty="0">
                <a:solidFill>
                  <a:srgbClr val="795DA3"/>
                </a:solidFill>
                <a:latin typeface="IBM 3270"/>
                <a:cs typeface="IBM 3270"/>
              </a:rPr>
              <a:t>type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=</a:t>
            </a:r>
            <a:r>
              <a:rPr sz="1000" spc="-10" dirty="0">
                <a:solidFill>
                  <a:srgbClr val="BF6069"/>
                </a:solidFill>
                <a:latin typeface="IBM 3270"/>
                <a:cs typeface="IBM 3270"/>
              </a:rPr>
              <a:t>"xml"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1000">
              <a:latin typeface="IBM 3270"/>
              <a:cs typeface="IBM 3270"/>
            </a:endParaRPr>
          </a:p>
          <a:p>
            <a:pPr marL="291465">
              <a:lnSpc>
                <a:spcPct val="100000"/>
              </a:lnSpc>
              <a:spcBef>
                <a:spcPts val="150"/>
              </a:spcBef>
            </a:pP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&lt;</a:t>
            </a:r>
            <a:r>
              <a:rPr sz="1000" spc="-10" dirty="0">
                <a:solidFill>
                  <a:srgbClr val="62A35B"/>
                </a:solidFill>
                <a:latin typeface="IBM 3270"/>
                <a:cs typeface="IBM 3270"/>
              </a:rPr>
              <a:t>VIEW_TYPE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1000">
              <a:latin typeface="IBM 3270"/>
              <a:cs typeface="IBM 3270"/>
            </a:endParaRPr>
          </a:p>
          <a:p>
            <a:pPr marL="500380">
              <a:lnSpc>
                <a:spcPct val="100000"/>
              </a:lnSpc>
              <a:spcBef>
                <a:spcPts val="150"/>
              </a:spcBef>
            </a:pP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&lt;</a:t>
            </a:r>
            <a:r>
              <a:rPr sz="1000" spc="-10" dirty="0">
                <a:solidFill>
                  <a:srgbClr val="62A35B"/>
                </a:solidFill>
                <a:latin typeface="IBM 3270"/>
                <a:cs typeface="IBM 3270"/>
              </a:rPr>
              <a:t>VIEW_SPECIFICATIONS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/&gt;</a:t>
            </a:r>
            <a:endParaRPr sz="1000">
              <a:latin typeface="IBM 3270"/>
              <a:cs typeface="IBM 3270"/>
            </a:endParaRPr>
          </a:p>
          <a:p>
            <a:pPr marL="291465">
              <a:lnSpc>
                <a:spcPct val="100000"/>
              </a:lnSpc>
              <a:spcBef>
                <a:spcPts val="150"/>
              </a:spcBef>
            </a:pP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&lt;/</a:t>
            </a:r>
            <a:r>
              <a:rPr sz="1000" spc="-10" dirty="0">
                <a:solidFill>
                  <a:srgbClr val="62A35B"/>
                </a:solidFill>
                <a:latin typeface="IBM 3270"/>
                <a:cs typeface="IBM 3270"/>
              </a:rPr>
              <a:t>VIEW_TYPE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1000">
              <a:latin typeface="IBM 3270"/>
              <a:cs typeface="IBM 3270"/>
            </a:endParaRPr>
          </a:p>
          <a:p>
            <a:pPr marL="151765">
              <a:lnSpc>
                <a:spcPct val="100000"/>
              </a:lnSpc>
              <a:spcBef>
                <a:spcPts val="150"/>
              </a:spcBef>
            </a:pP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&lt;/</a:t>
            </a:r>
            <a:r>
              <a:rPr sz="1000" spc="-10" dirty="0">
                <a:solidFill>
                  <a:srgbClr val="62A35B"/>
                </a:solidFill>
                <a:latin typeface="IBM 3270"/>
                <a:cs typeface="IBM 3270"/>
              </a:rPr>
              <a:t>field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1000">
              <a:latin typeface="IBM 3270"/>
              <a:cs typeface="IBM 3270"/>
            </a:endParaRPr>
          </a:p>
          <a:p>
            <a:pPr marL="12700">
              <a:lnSpc>
                <a:spcPct val="100000"/>
              </a:lnSpc>
              <a:spcBef>
                <a:spcPts val="150"/>
              </a:spcBef>
            </a:pP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&lt;/</a:t>
            </a:r>
            <a:r>
              <a:rPr sz="1000" spc="-10" dirty="0">
                <a:solidFill>
                  <a:srgbClr val="62A35B"/>
                </a:solidFill>
                <a:latin typeface="IBM 3270"/>
                <a:cs typeface="IBM 3270"/>
              </a:rPr>
              <a:t>record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1000">
              <a:latin typeface="IBM 3270"/>
              <a:cs typeface="IBM 3270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3869192" y="2477245"/>
            <a:ext cx="4679315" cy="2031364"/>
            <a:chOff x="3869192" y="2477245"/>
            <a:chExt cx="4679315" cy="2031364"/>
          </a:xfrm>
        </p:grpSpPr>
        <p:pic>
          <p:nvPicPr>
            <p:cNvPr id="17" name="object 17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869192" y="2477245"/>
              <a:ext cx="4678790" cy="2030995"/>
            </a:xfrm>
            <a:prstGeom prst="rect">
              <a:avLst/>
            </a:prstGeom>
          </p:spPr>
        </p:pic>
        <p:sp>
          <p:nvSpPr>
            <p:cNvPr id="18" name="object 18"/>
            <p:cNvSpPr/>
            <p:nvPr/>
          </p:nvSpPr>
          <p:spPr>
            <a:xfrm>
              <a:off x="3945392" y="2534395"/>
              <a:ext cx="4526915" cy="1878964"/>
            </a:xfrm>
            <a:custGeom>
              <a:avLst/>
              <a:gdLst/>
              <a:ahLst/>
              <a:cxnLst/>
              <a:rect l="l" t="t" r="r" b="b"/>
              <a:pathLst>
                <a:path w="4526915" h="1878964">
                  <a:moveTo>
                    <a:pt x="4296616" y="1878596"/>
                  </a:moveTo>
                  <a:lnTo>
                    <a:pt x="229774" y="1878596"/>
                  </a:lnTo>
                  <a:lnTo>
                    <a:pt x="183467" y="1873928"/>
                  </a:lnTo>
                  <a:lnTo>
                    <a:pt x="140336" y="1860539"/>
                  </a:lnTo>
                  <a:lnTo>
                    <a:pt x="101305" y="1839354"/>
                  </a:lnTo>
                  <a:lnTo>
                    <a:pt x="67299" y="1811296"/>
                  </a:lnTo>
                  <a:lnTo>
                    <a:pt x="39242" y="1777290"/>
                  </a:lnTo>
                  <a:lnTo>
                    <a:pt x="18056" y="1738259"/>
                  </a:lnTo>
                  <a:lnTo>
                    <a:pt x="4668" y="1695128"/>
                  </a:lnTo>
                  <a:lnTo>
                    <a:pt x="0" y="1648821"/>
                  </a:lnTo>
                  <a:lnTo>
                    <a:pt x="0" y="229774"/>
                  </a:lnTo>
                  <a:lnTo>
                    <a:pt x="4668" y="183467"/>
                  </a:lnTo>
                  <a:lnTo>
                    <a:pt x="18056" y="140336"/>
                  </a:lnTo>
                  <a:lnTo>
                    <a:pt x="39242" y="101305"/>
                  </a:lnTo>
                  <a:lnTo>
                    <a:pt x="67299" y="67299"/>
                  </a:lnTo>
                  <a:lnTo>
                    <a:pt x="101305" y="39242"/>
                  </a:lnTo>
                  <a:lnTo>
                    <a:pt x="140336" y="18056"/>
                  </a:lnTo>
                  <a:lnTo>
                    <a:pt x="183467" y="4668"/>
                  </a:lnTo>
                  <a:lnTo>
                    <a:pt x="229774" y="0"/>
                  </a:lnTo>
                  <a:lnTo>
                    <a:pt x="4296616" y="0"/>
                  </a:lnTo>
                  <a:lnTo>
                    <a:pt x="4341655" y="4454"/>
                  </a:lnTo>
                  <a:lnTo>
                    <a:pt x="4384547" y="17487"/>
                  </a:lnTo>
                  <a:lnTo>
                    <a:pt x="4424092" y="38601"/>
                  </a:lnTo>
                  <a:lnTo>
                    <a:pt x="4459091" y="67299"/>
                  </a:lnTo>
                  <a:lnTo>
                    <a:pt x="4487789" y="102298"/>
                  </a:lnTo>
                  <a:lnTo>
                    <a:pt x="4508903" y="141843"/>
                  </a:lnTo>
                  <a:lnTo>
                    <a:pt x="4521936" y="184735"/>
                  </a:lnTo>
                  <a:lnTo>
                    <a:pt x="4526391" y="229774"/>
                  </a:lnTo>
                  <a:lnTo>
                    <a:pt x="4526391" y="1648821"/>
                  </a:lnTo>
                  <a:lnTo>
                    <a:pt x="4521722" y="1695128"/>
                  </a:lnTo>
                  <a:lnTo>
                    <a:pt x="4508334" y="1738259"/>
                  </a:lnTo>
                  <a:lnTo>
                    <a:pt x="4487148" y="1777290"/>
                  </a:lnTo>
                  <a:lnTo>
                    <a:pt x="4459091" y="1811296"/>
                  </a:lnTo>
                  <a:lnTo>
                    <a:pt x="4425085" y="1839354"/>
                  </a:lnTo>
                  <a:lnTo>
                    <a:pt x="4386054" y="1860539"/>
                  </a:lnTo>
                  <a:lnTo>
                    <a:pt x="4342923" y="1873928"/>
                  </a:lnTo>
                  <a:lnTo>
                    <a:pt x="4296616" y="1878596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/>
            <p:cNvSpPr/>
            <p:nvPr/>
          </p:nvSpPr>
          <p:spPr>
            <a:xfrm>
              <a:off x="3945391" y="2534394"/>
              <a:ext cx="4526915" cy="1878964"/>
            </a:xfrm>
            <a:custGeom>
              <a:avLst/>
              <a:gdLst/>
              <a:ahLst/>
              <a:cxnLst/>
              <a:rect l="l" t="t" r="r" b="b"/>
              <a:pathLst>
                <a:path w="4526915" h="1878964">
                  <a:moveTo>
                    <a:pt x="0" y="229774"/>
                  </a:moveTo>
                  <a:lnTo>
                    <a:pt x="4668" y="183467"/>
                  </a:lnTo>
                  <a:lnTo>
                    <a:pt x="18056" y="140336"/>
                  </a:lnTo>
                  <a:lnTo>
                    <a:pt x="39242" y="101305"/>
                  </a:lnTo>
                  <a:lnTo>
                    <a:pt x="67299" y="67299"/>
                  </a:lnTo>
                  <a:lnTo>
                    <a:pt x="101305" y="39242"/>
                  </a:lnTo>
                  <a:lnTo>
                    <a:pt x="140336" y="18056"/>
                  </a:lnTo>
                  <a:lnTo>
                    <a:pt x="183467" y="4668"/>
                  </a:lnTo>
                  <a:lnTo>
                    <a:pt x="229774" y="0"/>
                  </a:lnTo>
                  <a:lnTo>
                    <a:pt x="4296616" y="0"/>
                  </a:lnTo>
                  <a:lnTo>
                    <a:pt x="4341655" y="4454"/>
                  </a:lnTo>
                  <a:lnTo>
                    <a:pt x="4384547" y="17487"/>
                  </a:lnTo>
                  <a:lnTo>
                    <a:pt x="4424092" y="38601"/>
                  </a:lnTo>
                  <a:lnTo>
                    <a:pt x="4459091" y="67299"/>
                  </a:lnTo>
                  <a:lnTo>
                    <a:pt x="4487789" y="102298"/>
                  </a:lnTo>
                  <a:lnTo>
                    <a:pt x="4508903" y="141843"/>
                  </a:lnTo>
                  <a:lnTo>
                    <a:pt x="4521936" y="184735"/>
                  </a:lnTo>
                  <a:lnTo>
                    <a:pt x="4526390" y="229774"/>
                  </a:lnTo>
                  <a:lnTo>
                    <a:pt x="4526390" y="1648821"/>
                  </a:lnTo>
                  <a:lnTo>
                    <a:pt x="4521722" y="1695128"/>
                  </a:lnTo>
                  <a:lnTo>
                    <a:pt x="4508333" y="1738259"/>
                  </a:lnTo>
                  <a:lnTo>
                    <a:pt x="4487148" y="1777290"/>
                  </a:lnTo>
                  <a:lnTo>
                    <a:pt x="4459091" y="1811296"/>
                  </a:lnTo>
                  <a:lnTo>
                    <a:pt x="4425084" y="1839354"/>
                  </a:lnTo>
                  <a:lnTo>
                    <a:pt x="4386054" y="1860539"/>
                  </a:lnTo>
                  <a:lnTo>
                    <a:pt x="4342923" y="1873927"/>
                  </a:lnTo>
                  <a:lnTo>
                    <a:pt x="4296616" y="1878596"/>
                  </a:lnTo>
                  <a:lnTo>
                    <a:pt x="229774" y="1878596"/>
                  </a:lnTo>
                  <a:lnTo>
                    <a:pt x="183467" y="1873927"/>
                  </a:lnTo>
                  <a:lnTo>
                    <a:pt x="140336" y="1860539"/>
                  </a:lnTo>
                  <a:lnTo>
                    <a:pt x="101305" y="1839354"/>
                  </a:lnTo>
                  <a:lnTo>
                    <a:pt x="67299" y="1811296"/>
                  </a:lnTo>
                  <a:lnTo>
                    <a:pt x="39242" y="1777290"/>
                  </a:lnTo>
                  <a:lnTo>
                    <a:pt x="18056" y="1738259"/>
                  </a:lnTo>
                  <a:lnTo>
                    <a:pt x="4668" y="1695128"/>
                  </a:lnTo>
                  <a:lnTo>
                    <a:pt x="0" y="1648821"/>
                  </a:lnTo>
                  <a:lnTo>
                    <a:pt x="0" y="229774"/>
                  </a:lnTo>
                  <a:close/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0" name="object 20"/>
          <p:cNvSpPr txBox="1"/>
          <p:nvPr/>
        </p:nvSpPr>
        <p:spPr>
          <a:xfrm>
            <a:off x="4085718" y="2579613"/>
            <a:ext cx="3934460" cy="539750"/>
          </a:xfrm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0"/>
              </a:spcBef>
            </a:pPr>
            <a:r>
              <a:rPr sz="1000" spc="10" dirty="0">
                <a:solidFill>
                  <a:srgbClr val="333333"/>
                </a:solidFill>
                <a:latin typeface="IBM 3270"/>
                <a:cs typeface="IBM 3270"/>
              </a:rPr>
              <a:t>&lt;</a:t>
            </a:r>
            <a:r>
              <a:rPr sz="1000" spc="10" dirty="0">
                <a:solidFill>
                  <a:srgbClr val="62A35B"/>
                </a:solidFill>
                <a:latin typeface="IBM 3270"/>
                <a:cs typeface="IBM 3270"/>
              </a:rPr>
              <a:t>record</a:t>
            </a:r>
            <a:r>
              <a:rPr sz="1000" spc="240" dirty="0">
                <a:solidFill>
                  <a:srgbClr val="62A35B"/>
                </a:solidFill>
                <a:latin typeface="IBM 3270"/>
                <a:cs typeface="IBM 3270"/>
              </a:rPr>
              <a:t> </a:t>
            </a:r>
            <a:r>
              <a:rPr sz="1000" spc="10" dirty="0">
                <a:solidFill>
                  <a:srgbClr val="795DA3"/>
                </a:solidFill>
                <a:latin typeface="IBM 3270"/>
                <a:cs typeface="IBM 3270"/>
              </a:rPr>
              <a:t>id</a:t>
            </a:r>
            <a:r>
              <a:rPr sz="1000" spc="10" dirty="0">
                <a:solidFill>
                  <a:srgbClr val="333333"/>
                </a:solidFill>
                <a:latin typeface="IBM 3270"/>
                <a:cs typeface="IBM 3270"/>
              </a:rPr>
              <a:t>=</a:t>
            </a:r>
            <a:r>
              <a:rPr sz="1000" spc="10" dirty="0">
                <a:solidFill>
                  <a:srgbClr val="BF6069"/>
                </a:solidFill>
                <a:latin typeface="IBM 3270"/>
                <a:cs typeface="IBM 3270"/>
              </a:rPr>
              <a:t>"</a:t>
            </a:r>
            <a:r>
              <a:rPr sz="1000" b="1" spc="10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inherit</a:t>
            </a:r>
            <a:r>
              <a:rPr sz="1000" spc="10" dirty="0">
                <a:solidFill>
                  <a:srgbClr val="BF6069"/>
                </a:solidFill>
                <a:latin typeface="IBM 3270"/>
                <a:cs typeface="IBM 3270"/>
              </a:rPr>
              <a:t>_MODEL_view_TYPE"</a:t>
            </a:r>
            <a:r>
              <a:rPr sz="1000" spc="245" dirty="0">
                <a:solidFill>
                  <a:srgbClr val="BF6069"/>
                </a:solidFill>
                <a:latin typeface="IBM 3270"/>
                <a:cs typeface="IBM 3270"/>
              </a:rPr>
              <a:t> </a:t>
            </a:r>
            <a:r>
              <a:rPr sz="1000" spc="-10" dirty="0">
                <a:solidFill>
                  <a:srgbClr val="795DA3"/>
                </a:solidFill>
                <a:latin typeface="IBM 3270"/>
                <a:cs typeface="IBM 3270"/>
              </a:rPr>
              <a:t>model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=</a:t>
            </a:r>
            <a:r>
              <a:rPr sz="1000" spc="-10" dirty="0">
                <a:solidFill>
                  <a:srgbClr val="BF6069"/>
                </a:solidFill>
                <a:latin typeface="IBM 3270"/>
                <a:cs typeface="IBM 3270"/>
              </a:rPr>
              <a:t>"ir.ui.view"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1000">
              <a:latin typeface="IBM 3270"/>
              <a:cs typeface="IBM 3270"/>
            </a:endParaRPr>
          </a:p>
          <a:p>
            <a:pPr marL="151765">
              <a:lnSpc>
                <a:spcPct val="100000"/>
              </a:lnSpc>
              <a:spcBef>
                <a:spcPts val="150"/>
              </a:spcBef>
            </a:pPr>
            <a:r>
              <a:rPr sz="1000" dirty="0">
                <a:solidFill>
                  <a:srgbClr val="333333"/>
                </a:solidFill>
                <a:latin typeface="IBM 3270"/>
                <a:cs typeface="IBM 3270"/>
              </a:rPr>
              <a:t>&lt;</a:t>
            </a:r>
            <a:r>
              <a:rPr sz="1000" dirty="0">
                <a:solidFill>
                  <a:srgbClr val="62A35B"/>
                </a:solidFill>
                <a:latin typeface="IBM 3270"/>
                <a:cs typeface="IBM 3270"/>
              </a:rPr>
              <a:t>field</a:t>
            </a:r>
            <a:r>
              <a:rPr sz="1000" spc="434" dirty="0">
                <a:solidFill>
                  <a:srgbClr val="62A35B"/>
                </a:solidFill>
                <a:latin typeface="IBM 3270"/>
                <a:cs typeface="IBM 3270"/>
              </a:rPr>
              <a:t> </a:t>
            </a:r>
            <a:r>
              <a:rPr sz="1000" spc="-10" dirty="0">
                <a:solidFill>
                  <a:srgbClr val="795DA3"/>
                </a:solidFill>
                <a:latin typeface="IBM 3270"/>
                <a:cs typeface="IBM 3270"/>
              </a:rPr>
              <a:t>name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=</a:t>
            </a:r>
            <a:r>
              <a:rPr sz="1000" spc="-10" dirty="0">
                <a:solidFill>
                  <a:srgbClr val="BF6069"/>
                </a:solidFill>
                <a:latin typeface="IBM 3270"/>
                <a:cs typeface="IBM 3270"/>
              </a:rPr>
              <a:t>"name"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&gt;model.view.type.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inherit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&lt;/</a:t>
            </a:r>
            <a:r>
              <a:rPr sz="1000" spc="-10" dirty="0">
                <a:solidFill>
                  <a:srgbClr val="62A35B"/>
                </a:solidFill>
                <a:latin typeface="IBM 3270"/>
                <a:cs typeface="IBM 3270"/>
              </a:rPr>
              <a:t>field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1000">
              <a:latin typeface="IBM 3270"/>
              <a:cs typeface="IBM 3270"/>
            </a:endParaRPr>
          </a:p>
          <a:p>
            <a:pPr marL="151765">
              <a:lnSpc>
                <a:spcPct val="100000"/>
              </a:lnSpc>
              <a:spcBef>
                <a:spcPts val="150"/>
              </a:spcBef>
            </a:pPr>
            <a:r>
              <a:rPr sz="1000" dirty="0">
                <a:solidFill>
                  <a:srgbClr val="333333"/>
                </a:solidFill>
                <a:latin typeface="IBM 3270"/>
                <a:cs typeface="IBM 3270"/>
              </a:rPr>
              <a:t>&lt;</a:t>
            </a:r>
            <a:r>
              <a:rPr sz="1000" dirty="0">
                <a:solidFill>
                  <a:srgbClr val="62A35B"/>
                </a:solidFill>
                <a:latin typeface="IBM 3270"/>
                <a:cs typeface="IBM 3270"/>
              </a:rPr>
              <a:t>field</a:t>
            </a:r>
            <a:r>
              <a:rPr sz="1000" spc="50" dirty="0">
                <a:solidFill>
                  <a:srgbClr val="62A35B"/>
                </a:solidFill>
                <a:latin typeface="IBM 3270"/>
                <a:cs typeface="IBM 3270"/>
              </a:rPr>
              <a:t> </a:t>
            </a:r>
            <a:r>
              <a:rPr sz="1000" spc="-10" dirty="0">
                <a:solidFill>
                  <a:srgbClr val="795DA3"/>
                </a:solidFill>
                <a:latin typeface="IBM 3270"/>
                <a:cs typeface="IBM 3270"/>
              </a:rPr>
              <a:t>name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=</a:t>
            </a:r>
            <a:r>
              <a:rPr sz="1000" spc="-10" dirty="0">
                <a:solidFill>
                  <a:srgbClr val="BF6069"/>
                </a:solidFill>
                <a:latin typeface="IBM 3270"/>
                <a:cs typeface="IBM 3270"/>
              </a:rPr>
              <a:t>"model"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&gt;model&lt;/</a:t>
            </a:r>
            <a:r>
              <a:rPr sz="1000" spc="-10" dirty="0">
                <a:solidFill>
                  <a:srgbClr val="62A35B"/>
                </a:solidFill>
                <a:latin typeface="IBM 3270"/>
                <a:cs typeface="IBM 3270"/>
              </a:rPr>
              <a:t>field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1000">
              <a:latin typeface="IBM 3270"/>
              <a:cs typeface="IBM 3270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238013" y="3130792"/>
            <a:ext cx="3978910" cy="152400"/>
          </a:xfrm>
          <a:prstGeom prst="rect">
            <a:avLst/>
          </a:prstGeom>
          <a:solidFill>
            <a:srgbClr val="FFF29E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60"/>
              </a:lnSpc>
            </a:pPr>
            <a:r>
              <a:rPr sz="1000" b="1" spc="9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</a:t>
            </a:r>
            <a:r>
              <a:rPr sz="1000" b="1" spc="9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field</a:t>
            </a:r>
            <a:r>
              <a:rPr sz="1000" b="1" spc="26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  </a:t>
            </a:r>
            <a:r>
              <a:rPr sz="1000" b="1" spc="20" dirty="0">
                <a:solidFill>
                  <a:srgbClr val="795DA3"/>
                </a:solidFill>
                <a:latin typeface="Trebuchet MS" panose="020B0703020202090204"/>
                <a:cs typeface="Trebuchet MS" panose="020B0703020202090204"/>
              </a:rPr>
              <a:t>name</a:t>
            </a:r>
            <a:r>
              <a:rPr sz="1000" b="1" spc="2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1000" b="1" spc="20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"inherit_id"</a:t>
            </a:r>
            <a:r>
              <a:rPr sz="1000" b="1" spc="265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  </a:t>
            </a:r>
            <a:r>
              <a:rPr sz="1000" b="1" spc="-10" dirty="0">
                <a:solidFill>
                  <a:srgbClr val="795DA3"/>
                </a:solidFill>
                <a:latin typeface="Trebuchet MS" panose="020B0703020202090204"/>
                <a:cs typeface="Trebuchet MS" panose="020B0703020202090204"/>
              </a:rPr>
              <a:t>ref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1000" b="1" spc="-10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"module.inherited_view_id"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/&gt;</a:t>
            </a:r>
            <a:endParaRPr sz="1000">
              <a:latin typeface="Trebuchet MS" panose="020B0703020202090204"/>
              <a:cs typeface="Trebuchet MS" panose="020B0703020202090204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4085718" y="3265410"/>
            <a:ext cx="3281679" cy="1054100"/>
          </a:xfrm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151765">
              <a:lnSpc>
                <a:spcPct val="100000"/>
              </a:lnSpc>
              <a:spcBef>
                <a:spcPts val="250"/>
              </a:spcBef>
            </a:pPr>
            <a:r>
              <a:rPr sz="1000" dirty="0">
                <a:solidFill>
                  <a:srgbClr val="333333"/>
                </a:solidFill>
                <a:latin typeface="IBM 3270"/>
                <a:cs typeface="IBM 3270"/>
              </a:rPr>
              <a:t>&lt;</a:t>
            </a:r>
            <a:r>
              <a:rPr sz="1000" dirty="0">
                <a:solidFill>
                  <a:srgbClr val="62A35B"/>
                </a:solidFill>
                <a:latin typeface="IBM 3270"/>
                <a:cs typeface="IBM 3270"/>
              </a:rPr>
              <a:t>field</a:t>
            </a:r>
            <a:r>
              <a:rPr sz="1000" spc="65" dirty="0">
                <a:solidFill>
                  <a:srgbClr val="62A35B"/>
                </a:solidFill>
                <a:latin typeface="IBM 3270"/>
                <a:cs typeface="IBM 3270"/>
              </a:rPr>
              <a:t> </a:t>
            </a:r>
            <a:r>
              <a:rPr sz="1000" dirty="0">
                <a:solidFill>
                  <a:srgbClr val="795DA3"/>
                </a:solidFill>
                <a:latin typeface="IBM 3270"/>
                <a:cs typeface="IBM 3270"/>
              </a:rPr>
              <a:t>name</a:t>
            </a:r>
            <a:r>
              <a:rPr sz="1000" dirty="0">
                <a:solidFill>
                  <a:srgbClr val="333333"/>
                </a:solidFill>
                <a:latin typeface="IBM 3270"/>
                <a:cs typeface="IBM 3270"/>
              </a:rPr>
              <a:t>=</a:t>
            </a:r>
            <a:r>
              <a:rPr sz="1000" dirty="0">
                <a:solidFill>
                  <a:srgbClr val="BF6069"/>
                </a:solidFill>
                <a:latin typeface="IBM 3270"/>
                <a:cs typeface="IBM 3270"/>
              </a:rPr>
              <a:t>"arch"</a:t>
            </a:r>
            <a:r>
              <a:rPr sz="1000" spc="70" dirty="0">
                <a:solidFill>
                  <a:srgbClr val="BF6069"/>
                </a:solidFill>
                <a:latin typeface="IBM 3270"/>
                <a:cs typeface="IBM 3270"/>
              </a:rPr>
              <a:t> </a:t>
            </a:r>
            <a:r>
              <a:rPr sz="1000" spc="-10" dirty="0">
                <a:solidFill>
                  <a:srgbClr val="795DA3"/>
                </a:solidFill>
                <a:latin typeface="IBM 3270"/>
                <a:cs typeface="IBM 3270"/>
              </a:rPr>
              <a:t>type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=</a:t>
            </a:r>
            <a:r>
              <a:rPr sz="1000" spc="-10" dirty="0">
                <a:solidFill>
                  <a:srgbClr val="BF6069"/>
                </a:solidFill>
                <a:latin typeface="IBM 3270"/>
                <a:cs typeface="IBM 3270"/>
              </a:rPr>
              <a:t>"xml"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1000">
              <a:latin typeface="IBM 3270"/>
              <a:cs typeface="IBM 3270"/>
            </a:endParaRPr>
          </a:p>
          <a:p>
            <a:pPr marL="430530">
              <a:lnSpc>
                <a:spcPct val="100000"/>
              </a:lnSpc>
              <a:spcBef>
                <a:spcPts val="150"/>
              </a:spcBef>
            </a:pPr>
            <a:r>
              <a:rPr sz="1000" b="1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</a:t>
            </a:r>
            <a:r>
              <a:rPr sz="1000" b="1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xpath</a:t>
            </a:r>
            <a:r>
              <a:rPr sz="1000" b="1" spc="27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1000" b="1" spc="85" dirty="0">
                <a:solidFill>
                  <a:srgbClr val="795DA3"/>
                </a:solidFill>
                <a:latin typeface="Trebuchet MS" panose="020B0703020202090204"/>
                <a:cs typeface="Trebuchet MS" panose="020B0703020202090204"/>
              </a:rPr>
              <a:t>expr</a:t>
            </a:r>
            <a:r>
              <a:rPr sz="1000" b="1" spc="85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1000" b="1" spc="85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"..."</a:t>
            </a:r>
            <a:r>
              <a:rPr sz="1000" b="1" spc="270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1000" b="1" spc="85" dirty="0">
                <a:solidFill>
                  <a:srgbClr val="795DA3"/>
                </a:solidFill>
                <a:latin typeface="Trebuchet MS" panose="020B0703020202090204"/>
                <a:cs typeface="Trebuchet MS" panose="020B0703020202090204"/>
              </a:rPr>
              <a:t>position</a:t>
            </a:r>
            <a:r>
              <a:rPr sz="1000" b="1" spc="85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1000" b="1" spc="85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"..."</a:t>
            </a:r>
            <a:r>
              <a:rPr sz="1000" b="1" spc="85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640715">
              <a:lnSpc>
                <a:spcPct val="100000"/>
              </a:lnSpc>
              <a:spcBef>
                <a:spcPts val="250"/>
              </a:spcBef>
            </a:pPr>
            <a:r>
              <a:rPr sz="900" spc="-10" dirty="0">
                <a:solidFill>
                  <a:srgbClr val="8E8E8E"/>
                </a:solidFill>
                <a:latin typeface="IBM 3270"/>
                <a:cs typeface="IBM 3270"/>
              </a:rPr>
              <a:t>&lt;!-</a:t>
            </a:r>
            <a:r>
              <a:rPr sz="900" dirty="0">
                <a:solidFill>
                  <a:srgbClr val="8E8E8E"/>
                </a:solidFill>
                <a:latin typeface="IBM 3270"/>
                <a:cs typeface="IBM 3270"/>
              </a:rPr>
              <a:t>-</a:t>
            </a:r>
            <a:r>
              <a:rPr sz="900" spc="2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8E8E8E"/>
                </a:solidFill>
                <a:latin typeface="IBM 3270"/>
                <a:cs typeface="IBM 3270"/>
              </a:rPr>
              <a:t>do</a:t>
            </a:r>
            <a:r>
              <a:rPr sz="900" spc="25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8E8E8E"/>
                </a:solidFill>
                <a:latin typeface="IBM 3270"/>
                <a:cs typeface="IBM 3270"/>
              </a:rPr>
              <a:t>the</a:t>
            </a:r>
            <a:r>
              <a:rPr sz="900" spc="25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8E8E8E"/>
                </a:solidFill>
                <a:latin typeface="IBM 3270"/>
                <a:cs typeface="IBM 3270"/>
              </a:rPr>
              <a:t>appropriate</a:t>
            </a:r>
            <a:r>
              <a:rPr sz="900" spc="25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8E8E8E"/>
                </a:solidFill>
                <a:latin typeface="IBM 3270"/>
                <a:cs typeface="IBM 3270"/>
              </a:rPr>
              <a:t>modification</a:t>
            </a:r>
            <a:r>
              <a:rPr sz="900" dirty="0">
                <a:solidFill>
                  <a:srgbClr val="8E8E8E"/>
                </a:solidFill>
                <a:latin typeface="Arial" panose="020B0604020202090204"/>
                <a:cs typeface="Arial" panose="020B0604020202090204"/>
              </a:rPr>
              <a:t>…</a:t>
            </a:r>
            <a:r>
              <a:rPr sz="900" spc="260" dirty="0">
                <a:solidFill>
                  <a:srgbClr val="8E8E8E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spc="-10" dirty="0">
                <a:solidFill>
                  <a:srgbClr val="8E8E8E"/>
                </a:solidFill>
                <a:latin typeface="IBM 3270"/>
                <a:cs typeface="IBM 3270"/>
              </a:rPr>
              <a:t>--</a:t>
            </a:r>
            <a:r>
              <a:rPr sz="900" spc="-50" dirty="0">
                <a:solidFill>
                  <a:srgbClr val="8E8E8E"/>
                </a:solidFill>
                <a:latin typeface="IBM 3270"/>
                <a:cs typeface="IBM 3270"/>
              </a:rPr>
              <a:t>&gt;</a:t>
            </a:r>
            <a:endParaRPr sz="900">
              <a:latin typeface="IBM 3270"/>
              <a:cs typeface="IBM 3270"/>
            </a:endParaRPr>
          </a:p>
          <a:p>
            <a:pPr marL="430530">
              <a:lnSpc>
                <a:spcPct val="100000"/>
              </a:lnSpc>
              <a:spcBef>
                <a:spcPts val="170"/>
              </a:spcBef>
            </a:pP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&lt;/</a:t>
            </a:r>
            <a:r>
              <a:rPr sz="10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xpath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151765">
              <a:lnSpc>
                <a:spcPct val="100000"/>
              </a:lnSpc>
              <a:spcBef>
                <a:spcPts val="150"/>
              </a:spcBef>
            </a:pP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&lt;/</a:t>
            </a:r>
            <a:r>
              <a:rPr sz="1000" spc="-10" dirty="0">
                <a:solidFill>
                  <a:srgbClr val="62A35B"/>
                </a:solidFill>
                <a:latin typeface="IBM 3270"/>
                <a:cs typeface="IBM 3270"/>
              </a:rPr>
              <a:t>field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1000">
              <a:latin typeface="IBM 3270"/>
              <a:cs typeface="IBM 3270"/>
            </a:endParaRPr>
          </a:p>
          <a:p>
            <a:pPr marL="12700">
              <a:lnSpc>
                <a:spcPct val="100000"/>
              </a:lnSpc>
              <a:spcBef>
                <a:spcPts val="150"/>
              </a:spcBef>
            </a:pP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&lt;/</a:t>
            </a:r>
            <a:r>
              <a:rPr sz="1000" spc="-10" dirty="0">
                <a:solidFill>
                  <a:srgbClr val="62A35B"/>
                </a:solidFill>
                <a:latin typeface="IBM 3270"/>
                <a:cs typeface="IBM 3270"/>
              </a:rPr>
              <a:t>record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1000">
              <a:latin typeface="IBM 3270"/>
              <a:cs typeface="IBM 3270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73042" y="1364271"/>
            <a:ext cx="2061210" cy="542290"/>
          </a:xfrm>
          <a:prstGeom prst="rect">
            <a:avLst/>
          </a:prstGeom>
        </p:spPr>
        <p:txBody>
          <a:bodyPr vert="horz" wrap="square" lIns="0" tIns="74930" rIns="0" bIns="0" rtlCol="0">
            <a:spAutoFit/>
          </a:bodyPr>
          <a:lstStyle/>
          <a:p>
            <a:pPr marL="347980" indent="-335280">
              <a:lnSpc>
                <a:spcPct val="100000"/>
              </a:lnSpc>
              <a:spcBef>
                <a:spcPts val="590"/>
              </a:spcBef>
              <a:buFont typeface="Arial" panose="020B0604020202090204"/>
              <a:buChar char="●"/>
              <a:tabLst>
                <a:tab pos="347980" algn="l"/>
              </a:tabLst>
            </a:pPr>
            <a:r>
              <a:rPr sz="1400" spc="-45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Define</a:t>
            </a:r>
            <a:r>
              <a:rPr sz="1400" spc="-85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400" spc="-6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a</a:t>
            </a:r>
            <a:r>
              <a:rPr sz="1400" spc="-85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400" b="1" spc="-160" dirty="0">
                <a:solidFill>
                  <a:srgbClr val="1AB6F9"/>
                </a:solidFill>
                <a:latin typeface="Verdana" panose="020B0804030504040204"/>
                <a:cs typeface="Verdana" panose="020B0804030504040204"/>
              </a:rPr>
              <a:t>New</a:t>
            </a:r>
            <a:r>
              <a:rPr sz="1400" b="1" spc="-75" dirty="0">
                <a:solidFill>
                  <a:srgbClr val="1AB6F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400" spc="-2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view</a:t>
            </a:r>
            <a:endParaRPr sz="1400">
              <a:latin typeface="Verdana" panose="020B0804030504040204"/>
              <a:cs typeface="Verdana" panose="020B0804030504040204"/>
            </a:endParaRPr>
          </a:p>
          <a:p>
            <a:pPr marL="590550">
              <a:lnSpc>
                <a:spcPct val="100000"/>
              </a:lnSpc>
              <a:spcBef>
                <a:spcPts val="450"/>
              </a:spcBef>
            </a:pPr>
            <a:r>
              <a:rPr sz="1200" i="1" spc="-30" dirty="0">
                <a:solidFill>
                  <a:srgbClr val="8E8E8E"/>
                </a:solidFill>
                <a:latin typeface="Verdana" panose="020B0804030504040204"/>
                <a:cs typeface="Verdana" panose="020B0804030504040204"/>
              </a:rPr>
              <a:t>as</a:t>
            </a:r>
            <a:r>
              <a:rPr sz="1200" i="1" spc="-80" dirty="0">
                <a:solidFill>
                  <a:srgbClr val="8E8E8E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i="1" spc="-35" dirty="0">
                <a:solidFill>
                  <a:srgbClr val="8E8E8E"/>
                </a:solidFill>
                <a:latin typeface="Verdana" panose="020B0804030504040204"/>
                <a:cs typeface="Verdana" panose="020B0804030504040204"/>
              </a:rPr>
              <a:t>seen</a:t>
            </a:r>
            <a:r>
              <a:rPr sz="1200" i="1" spc="-70" dirty="0">
                <a:solidFill>
                  <a:srgbClr val="8E8E8E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i="1" spc="-65" dirty="0">
                <a:solidFill>
                  <a:srgbClr val="8E8E8E"/>
                </a:solidFill>
                <a:latin typeface="Verdana" panose="020B0804030504040204"/>
                <a:cs typeface="Verdana" panose="020B0804030504040204"/>
              </a:rPr>
              <a:t>in</a:t>
            </a:r>
            <a:r>
              <a:rPr sz="1200" i="1" spc="-70" dirty="0">
                <a:solidFill>
                  <a:srgbClr val="8E8E8E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i="1" spc="-40" dirty="0">
                <a:solidFill>
                  <a:srgbClr val="8E8E8E"/>
                </a:solidFill>
                <a:latin typeface="Verdana" panose="020B0804030504040204"/>
                <a:cs typeface="Verdana" panose="020B0804030504040204"/>
              </a:rPr>
              <a:t>chapter</a:t>
            </a:r>
            <a:r>
              <a:rPr sz="1200" i="1" spc="-70" dirty="0">
                <a:solidFill>
                  <a:srgbClr val="8E8E8E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i="1" spc="-50" dirty="0">
                <a:solidFill>
                  <a:srgbClr val="8E8E8E"/>
                </a:solidFill>
                <a:latin typeface="Verdana" panose="020B0804030504040204"/>
                <a:cs typeface="Verdana" panose="020B0804030504040204"/>
              </a:rPr>
              <a:t>6</a:t>
            </a:r>
            <a:endParaRPr sz="1200">
              <a:latin typeface="Verdana" panose="020B0804030504040204"/>
              <a:cs typeface="Verdana" panose="020B0804030504040204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573030" y="2666146"/>
            <a:ext cx="228854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7980" indent="-335280">
              <a:lnSpc>
                <a:spcPct val="100000"/>
              </a:lnSpc>
              <a:spcBef>
                <a:spcPts val="100"/>
              </a:spcBef>
              <a:buClr>
                <a:srgbClr val="595959"/>
              </a:buClr>
              <a:buFont typeface="Arial" panose="020B0604020202090204"/>
              <a:buChar char="●"/>
              <a:tabLst>
                <a:tab pos="347980" algn="l"/>
              </a:tabLst>
            </a:pPr>
            <a:r>
              <a:rPr sz="1400" b="1" spc="-120" dirty="0">
                <a:solidFill>
                  <a:srgbClr val="FB777C"/>
                </a:solidFill>
                <a:latin typeface="Verdana" panose="020B0804030504040204"/>
                <a:cs typeface="Verdana" panose="020B0804030504040204"/>
              </a:rPr>
              <a:t>Extend</a:t>
            </a:r>
            <a:r>
              <a:rPr sz="1400" b="1" spc="-70" dirty="0">
                <a:solidFill>
                  <a:srgbClr val="FB777C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400" spc="-7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an</a:t>
            </a:r>
            <a:r>
              <a:rPr sz="1400" spc="-8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400" spc="-55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existing</a:t>
            </a:r>
            <a:r>
              <a:rPr sz="1400" spc="-75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400" spc="-25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one</a:t>
            </a:r>
            <a:endParaRPr sz="1400">
              <a:latin typeface="Verdana" panose="020B0804030504040204"/>
              <a:cs typeface="Verdana" panose="020B0804030504040204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165906" y="3157889"/>
            <a:ext cx="19018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4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new</a:t>
            </a:r>
            <a:r>
              <a:rPr sz="1200" spc="-8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3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field</a:t>
            </a:r>
            <a:r>
              <a:rPr sz="1200" spc="-75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3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used</a:t>
            </a:r>
            <a:r>
              <a:rPr sz="1200" spc="-75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22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:</a:t>
            </a:r>
            <a:r>
              <a:rPr sz="1200" spc="-75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5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inherid_id</a:t>
            </a:r>
            <a:endParaRPr sz="1200">
              <a:latin typeface="Verdana" panose="020B0804030504040204"/>
              <a:cs typeface="Verdana" panose="020B0804030504040204"/>
            </a:endParaRPr>
          </a:p>
        </p:txBody>
      </p:sp>
      <p:pic>
        <p:nvPicPr>
          <p:cNvPr id="26" name="object 26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2797569" y="754391"/>
            <a:ext cx="792398" cy="771208"/>
          </a:xfrm>
          <a:prstGeom prst="rect">
            <a:avLst/>
          </a:prstGeom>
        </p:spPr>
      </p:pic>
      <p:pic>
        <p:nvPicPr>
          <p:cNvPr id="27" name="object 27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3230033" y="3391023"/>
            <a:ext cx="419576" cy="161475"/>
          </a:xfrm>
          <a:prstGeom prst="rect">
            <a:avLst/>
          </a:prstGeom>
        </p:spPr>
      </p:pic>
      <p:pic>
        <p:nvPicPr>
          <p:cNvPr id="28" name="object 28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8380733" y="2534394"/>
            <a:ext cx="274799" cy="27749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196270" y="1823221"/>
            <a:ext cx="5439410" cy="1066800"/>
            <a:chOff x="2196270" y="1823221"/>
            <a:chExt cx="5439410" cy="1066800"/>
          </a:xfrm>
        </p:grpSpPr>
        <p:pic>
          <p:nvPicPr>
            <p:cNvPr id="3" name="object 3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2196270" y="1823221"/>
              <a:ext cx="5439289" cy="1066797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272470" y="1880371"/>
              <a:ext cx="5287010" cy="914400"/>
            </a:xfrm>
            <a:custGeom>
              <a:avLst/>
              <a:gdLst/>
              <a:ahLst/>
              <a:cxnLst/>
              <a:rect l="l" t="t" r="r" b="b"/>
              <a:pathLst>
                <a:path w="5287009" h="914400">
                  <a:moveTo>
                    <a:pt x="5175039" y="914398"/>
                  </a:moveTo>
                  <a:lnTo>
                    <a:pt x="111839" y="914398"/>
                  </a:lnTo>
                  <a:lnTo>
                    <a:pt x="68306" y="905608"/>
                  </a:lnTo>
                  <a:lnTo>
                    <a:pt x="32757" y="881638"/>
                  </a:lnTo>
                  <a:lnTo>
                    <a:pt x="8788" y="846086"/>
                  </a:lnTo>
                  <a:lnTo>
                    <a:pt x="0" y="802548"/>
                  </a:lnTo>
                  <a:lnTo>
                    <a:pt x="0" y="111839"/>
                  </a:lnTo>
                  <a:lnTo>
                    <a:pt x="8788" y="68306"/>
                  </a:lnTo>
                  <a:lnTo>
                    <a:pt x="32757" y="32757"/>
                  </a:lnTo>
                  <a:lnTo>
                    <a:pt x="68306" y="8788"/>
                  </a:lnTo>
                  <a:lnTo>
                    <a:pt x="111839" y="0"/>
                  </a:lnTo>
                  <a:lnTo>
                    <a:pt x="5175039" y="0"/>
                  </a:lnTo>
                  <a:lnTo>
                    <a:pt x="5217852" y="8513"/>
                  </a:lnTo>
                  <a:lnTo>
                    <a:pt x="5254139" y="32757"/>
                  </a:lnTo>
                  <a:lnTo>
                    <a:pt x="5278380" y="69040"/>
                  </a:lnTo>
                  <a:lnTo>
                    <a:pt x="5286889" y="111839"/>
                  </a:lnTo>
                  <a:lnTo>
                    <a:pt x="5286889" y="802548"/>
                  </a:lnTo>
                  <a:lnTo>
                    <a:pt x="5278100" y="846086"/>
                  </a:lnTo>
                  <a:lnTo>
                    <a:pt x="5254130" y="881638"/>
                  </a:lnTo>
                  <a:lnTo>
                    <a:pt x="5218577" y="905608"/>
                  </a:lnTo>
                  <a:lnTo>
                    <a:pt x="5175039" y="914398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2272470" y="1880371"/>
              <a:ext cx="5287010" cy="914400"/>
            </a:xfrm>
            <a:custGeom>
              <a:avLst/>
              <a:gdLst/>
              <a:ahLst/>
              <a:cxnLst/>
              <a:rect l="l" t="t" r="r" b="b"/>
              <a:pathLst>
                <a:path w="5287009" h="914400">
                  <a:moveTo>
                    <a:pt x="0" y="111839"/>
                  </a:moveTo>
                  <a:lnTo>
                    <a:pt x="8788" y="68306"/>
                  </a:lnTo>
                  <a:lnTo>
                    <a:pt x="32757" y="32757"/>
                  </a:lnTo>
                  <a:lnTo>
                    <a:pt x="68306" y="8788"/>
                  </a:lnTo>
                  <a:lnTo>
                    <a:pt x="111839" y="0"/>
                  </a:lnTo>
                  <a:lnTo>
                    <a:pt x="5175039" y="0"/>
                  </a:lnTo>
                  <a:lnTo>
                    <a:pt x="5217851" y="8513"/>
                  </a:lnTo>
                  <a:lnTo>
                    <a:pt x="5254139" y="32757"/>
                  </a:lnTo>
                  <a:lnTo>
                    <a:pt x="5278379" y="69040"/>
                  </a:lnTo>
                  <a:lnTo>
                    <a:pt x="5286889" y="111839"/>
                  </a:lnTo>
                  <a:lnTo>
                    <a:pt x="5286889" y="802548"/>
                  </a:lnTo>
                  <a:lnTo>
                    <a:pt x="5278099" y="846086"/>
                  </a:lnTo>
                  <a:lnTo>
                    <a:pt x="5254130" y="881638"/>
                  </a:lnTo>
                  <a:lnTo>
                    <a:pt x="5218577" y="905608"/>
                  </a:lnTo>
                  <a:lnTo>
                    <a:pt x="5175039" y="914398"/>
                  </a:lnTo>
                  <a:lnTo>
                    <a:pt x="111839" y="914398"/>
                  </a:lnTo>
                  <a:lnTo>
                    <a:pt x="68306" y="905608"/>
                  </a:lnTo>
                  <a:lnTo>
                    <a:pt x="32757" y="881638"/>
                  </a:lnTo>
                  <a:lnTo>
                    <a:pt x="8788" y="846086"/>
                  </a:lnTo>
                  <a:lnTo>
                    <a:pt x="0" y="802548"/>
                  </a:lnTo>
                  <a:lnTo>
                    <a:pt x="0" y="111839"/>
                  </a:lnTo>
                  <a:close/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/>
          <p:nvPr/>
        </p:nvSpPr>
        <p:spPr>
          <a:xfrm>
            <a:off x="2838423" y="2010675"/>
            <a:ext cx="4093845" cy="596900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80"/>
              </a:spcBef>
            </a:pPr>
            <a:r>
              <a:rPr sz="1100" b="1" spc="3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</a:t>
            </a:r>
            <a:r>
              <a:rPr sz="1100" b="1" spc="3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xpath</a:t>
            </a:r>
            <a:r>
              <a:rPr sz="1100" b="1" spc="395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1100" b="1" spc="30" dirty="0">
                <a:solidFill>
                  <a:srgbClr val="795DA3"/>
                </a:solidFill>
                <a:latin typeface="Trebuchet MS" panose="020B0703020202090204"/>
                <a:cs typeface="Trebuchet MS" panose="020B0703020202090204"/>
              </a:rPr>
              <a:t>expr</a:t>
            </a:r>
            <a:r>
              <a:rPr sz="1100" b="1" spc="3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1100" b="1" spc="30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"//field[@name='name']"</a:t>
            </a:r>
            <a:r>
              <a:rPr sz="1100" b="1" spc="415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1100" b="1" spc="75" dirty="0">
                <a:solidFill>
                  <a:srgbClr val="795DA3"/>
                </a:solidFill>
                <a:latin typeface="Trebuchet MS" panose="020B0703020202090204"/>
                <a:cs typeface="Trebuchet MS" panose="020B0703020202090204"/>
              </a:rPr>
              <a:t>position</a:t>
            </a:r>
            <a:r>
              <a:rPr sz="1100" b="1" spc="75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1100" b="1" spc="75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"after"</a:t>
            </a:r>
            <a:r>
              <a:rPr sz="1100" b="1" spc="75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100">
              <a:latin typeface="Trebuchet MS" panose="020B0703020202090204"/>
              <a:cs typeface="Trebuchet MS" panose="020B0703020202090204"/>
            </a:endParaRPr>
          </a:p>
          <a:p>
            <a:pPr marL="243205">
              <a:lnSpc>
                <a:spcPct val="100000"/>
              </a:lnSpc>
              <a:spcBef>
                <a:spcPts val="180"/>
              </a:spcBef>
            </a:pPr>
            <a:r>
              <a:rPr sz="1100" spc="-10" dirty="0">
                <a:solidFill>
                  <a:srgbClr val="8E8E8E"/>
                </a:solidFill>
                <a:latin typeface="IBM 3270"/>
                <a:cs typeface="IBM 3270"/>
              </a:rPr>
              <a:t>&lt;!-</a:t>
            </a:r>
            <a:r>
              <a:rPr sz="1100" dirty="0">
                <a:solidFill>
                  <a:srgbClr val="8E8E8E"/>
                </a:solidFill>
                <a:latin typeface="IBM 3270"/>
                <a:cs typeface="IBM 3270"/>
              </a:rPr>
              <a:t>-</a:t>
            </a:r>
            <a:r>
              <a:rPr sz="1100" spc="-15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1100" dirty="0">
                <a:solidFill>
                  <a:srgbClr val="8E8E8E"/>
                </a:solidFill>
                <a:latin typeface="IBM 3270"/>
                <a:cs typeface="IBM 3270"/>
              </a:rPr>
              <a:t>do</a:t>
            </a:r>
            <a:r>
              <a:rPr sz="1100" spc="-1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1100" dirty="0">
                <a:solidFill>
                  <a:srgbClr val="8E8E8E"/>
                </a:solidFill>
                <a:latin typeface="IBM 3270"/>
                <a:cs typeface="IBM 3270"/>
              </a:rPr>
              <a:t>the</a:t>
            </a:r>
            <a:r>
              <a:rPr sz="1100" spc="-1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1100" dirty="0">
                <a:solidFill>
                  <a:srgbClr val="8E8E8E"/>
                </a:solidFill>
                <a:latin typeface="IBM 3270"/>
                <a:cs typeface="IBM 3270"/>
              </a:rPr>
              <a:t>appropriate</a:t>
            </a:r>
            <a:r>
              <a:rPr sz="1100" spc="-1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1100" dirty="0">
                <a:solidFill>
                  <a:srgbClr val="8E8E8E"/>
                </a:solidFill>
                <a:latin typeface="IBM 3270"/>
                <a:cs typeface="IBM 3270"/>
              </a:rPr>
              <a:t>modification</a:t>
            </a:r>
            <a:r>
              <a:rPr sz="1100" dirty="0">
                <a:solidFill>
                  <a:srgbClr val="8E8E8E"/>
                </a:solidFill>
                <a:latin typeface="Arial" panose="020B0604020202090204"/>
                <a:cs typeface="Arial" panose="020B0604020202090204"/>
              </a:rPr>
              <a:t>…</a:t>
            </a:r>
            <a:r>
              <a:rPr sz="1100" spc="275" dirty="0">
                <a:solidFill>
                  <a:srgbClr val="8E8E8E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spc="-10" dirty="0">
                <a:solidFill>
                  <a:srgbClr val="8E8E8E"/>
                </a:solidFill>
                <a:latin typeface="IBM 3270"/>
                <a:cs typeface="IBM 3270"/>
              </a:rPr>
              <a:t>--</a:t>
            </a:r>
            <a:r>
              <a:rPr sz="1100" spc="-50" dirty="0">
                <a:solidFill>
                  <a:srgbClr val="8E8E8E"/>
                </a:solidFill>
                <a:latin typeface="IBM 3270"/>
                <a:cs typeface="IBM 3270"/>
              </a:rPr>
              <a:t>&gt;</a:t>
            </a:r>
            <a:endParaRPr sz="1100">
              <a:latin typeface="IBM 3270"/>
              <a:cs typeface="IBM 3270"/>
            </a:endParaRPr>
          </a:p>
          <a:p>
            <a:pPr marL="12700">
              <a:lnSpc>
                <a:spcPct val="100000"/>
              </a:lnSpc>
              <a:spcBef>
                <a:spcPts val="180"/>
              </a:spcBef>
            </a:pPr>
            <a:r>
              <a:rPr sz="11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&lt;/</a:t>
            </a:r>
            <a:r>
              <a:rPr sz="11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xpath</a:t>
            </a:r>
            <a:r>
              <a:rPr sz="11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100">
              <a:latin typeface="Trebuchet MS" panose="020B0703020202090204"/>
              <a:cs typeface="Trebuchet MS" panose="020B0703020202090204"/>
            </a:endParaRPr>
          </a:p>
        </p:txBody>
      </p:sp>
      <p:sp>
        <p:nvSpPr>
          <p:cNvPr id="7" name="object 7">
            <a:hlinkClick r:id="rId2"/>
          </p:cNvPr>
          <p:cNvSpPr/>
          <p:nvPr/>
        </p:nvSpPr>
        <p:spPr>
          <a:xfrm>
            <a:off x="7162635" y="4412966"/>
            <a:ext cx="1318260" cy="277495"/>
          </a:xfrm>
          <a:custGeom>
            <a:avLst/>
            <a:gdLst/>
            <a:ahLst/>
            <a:cxnLst/>
            <a:rect l="l" t="t" r="r" b="b"/>
            <a:pathLst>
              <a:path w="1318259" h="277495">
                <a:moveTo>
                  <a:pt x="1179147" y="277499"/>
                </a:moveTo>
                <a:lnTo>
                  <a:pt x="138749" y="277499"/>
                </a:lnTo>
                <a:lnTo>
                  <a:pt x="94895" y="270425"/>
                </a:lnTo>
                <a:lnTo>
                  <a:pt x="56807" y="250727"/>
                </a:lnTo>
                <a:lnTo>
                  <a:pt x="26771" y="220691"/>
                </a:lnTo>
                <a:lnTo>
                  <a:pt x="7073" y="182603"/>
                </a:lnTo>
                <a:lnTo>
                  <a:pt x="0" y="138749"/>
                </a:lnTo>
                <a:lnTo>
                  <a:pt x="7073" y="94886"/>
                </a:lnTo>
                <a:lnTo>
                  <a:pt x="26771" y="56797"/>
                </a:lnTo>
                <a:lnTo>
                  <a:pt x="56807" y="26764"/>
                </a:lnTo>
                <a:lnTo>
                  <a:pt x="94895" y="7071"/>
                </a:lnTo>
                <a:lnTo>
                  <a:pt x="138749" y="0"/>
                </a:lnTo>
                <a:lnTo>
                  <a:pt x="1179147" y="0"/>
                </a:lnTo>
                <a:lnTo>
                  <a:pt x="1232247" y="10553"/>
                </a:lnTo>
                <a:lnTo>
                  <a:pt x="1277247" y="40624"/>
                </a:lnTo>
                <a:lnTo>
                  <a:pt x="1307331" y="85646"/>
                </a:lnTo>
                <a:lnTo>
                  <a:pt x="1317897" y="138749"/>
                </a:lnTo>
                <a:lnTo>
                  <a:pt x="1310823" y="182603"/>
                </a:lnTo>
                <a:lnTo>
                  <a:pt x="1291125" y="220691"/>
                </a:lnTo>
                <a:lnTo>
                  <a:pt x="1261089" y="250727"/>
                </a:lnTo>
                <a:lnTo>
                  <a:pt x="1223001" y="270425"/>
                </a:lnTo>
                <a:lnTo>
                  <a:pt x="1179147" y="277499"/>
                </a:lnTo>
                <a:close/>
              </a:path>
            </a:pathLst>
          </a:custGeom>
          <a:solidFill>
            <a:srgbClr val="017E8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7434295" y="4457726"/>
            <a:ext cx="774065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b="1" spc="-85" dirty="0">
                <a:solidFill>
                  <a:srgbClr val="FFFFFF"/>
                </a:solidFill>
                <a:latin typeface="Verdana" panose="020B0804030504040204"/>
                <a:cs typeface="Verdana" panose="020B0804030504040204"/>
                <a:hlinkClick r:id="rId2"/>
              </a:rPr>
              <a:t>CLICK</a:t>
            </a:r>
            <a:r>
              <a:rPr sz="1000" b="1" spc="-90" dirty="0">
                <a:solidFill>
                  <a:srgbClr val="FFFFFF"/>
                </a:solidFill>
                <a:latin typeface="Verdana" panose="020B0804030504040204"/>
                <a:cs typeface="Verdana" panose="020B0804030504040204"/>
                <a:hlinkClick r:id="rId2"/>
              </a:rPr>
              <a:t> </a:t>
            </a:r>
            <a:r>
              <a:rPr sz="1000" b="1" spc="-80" dirty="0">
                <a:solidFill>
                  <a:srgbClr val="FFFFFF"/>
                </a:solidFill>
                <a:latin typeface="Verdana" panose="020B0804030504040204"/>
                <a:cs typeface="Verdana" panose="020B0804030504040204"/>
                <a:hlinkClick r:id="rId2"/>
              </a:rPr>
              <a:t>HERE</a:t>
            </a:r>
            <a:endParaRPr sz="1000">
              <a:latin typeface="Verdana" panose="020B0804030504040204"/>
              <a:cs typeface="Verdana" panose="020B0804030504040204"/>
            </a:endParaRPr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6624" y="327991"/>
            <a:ext cx="1317897" cy="270184"/>
          </a:xfrm>
          <a:prstGeom prst="rect">
            <a:avLst/>
          </a:prstGeom>
        </p:spPr>
      </p:pic>
      <p:grpSp>
        <p:nvGrpSpPr>
          <p:cNvPr id="10" name="object 10"/>
          <p:cNvGrpSpPr/>
          <p:nvPr/>
        </p:nvGrpSpPr>
        <p:grpSpPr>
          <a:xfrm>
            <a:off x="-19049" y="3581917"/>
            <a:ext cx="2722245" cy="1581150"/>
            <a:chOff x="-19049" y="3581917"/>
            <a:chExt cx="2722245" cy="1581150"/>
          </a:xfrm>
        </p:grpSpPr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3730647"/>
              <a:ext cx="2549732" cy="1412842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-14287" y="3816379"/>
              <a:ext cx="2478292" cy="1341397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0" y="3803642"/>
              <a:ext cx="2468880" cy="1339850"/>
            </a:xfrm>
            <a:custGeom>
              <a:avLst/>
              <a:gdLst/>
              <a:ahLst/>
              <a:cxnLst/>
              <a:rect l="l" t="t" r="r" b="b"/>
              <a:pathLst>
                <a:path w="2468880" h="1339850">
                  <a:moveTo>
                    <a:pt x="0" y="0"/>
                  </a:moveTo>
                  <a:lnTo>
                    <a:pt x="2468749" y="0"/>
                  </a:lnTo>
                  <a:lnTo>
                    <a:pt x="2468749" y="1339847"/>
                  </a:lnTo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4" name="object 1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329312" y="3581917"/>
              <a:ext cx="373756" cy="373761"/>
            </a:xfrm>
            <a:prstGeom prst="rect">
              <a:avLst/>
            </a:prstGeom>
          </p:spPr>
        </p:pic>
      </p:grp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25" dirty="0"/>
              <a:t>Elements</a:t>
            </a:r>
            <a:r>
              <a:rPr spc="85" dirty="0"/>
              <a:t> </a:t>
            </a:r>
            <a:r>
              <a:rPr spc="-215" dirty="0"/>
              <a:t>modiﬁcation</a:t>
            </a:r>
            <a:endParaRPr spc="-215" dirty="0"/>
          </a:p>
        </p:txBody>
      </p:sp>
      <p:sp>
        <p:nvSpPr>
          <p:cNvPr id="16" name="object 16"/>
          <p:cNvSpPr txBox="1"/>
          <p:nvPr/>
        </p:nvSpPr>
        <p:spPr>
          <a:xfrm>
            <a:off x="1351201" y="1243085"/>
            <a:ext cx="256857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i="1" spc="-120" dirty="0">
                <a:latin typeface="Liberation Sans Narrow"/>
                <a:cs typeface="Liberation Sans Narrow"/>
              </a:rPr>
              <a:t>expr:</a:t>
            </a:r>
            <a:r>
              <a:rPr sz="1400" b="1" i="1" spc="15" dirty="0">
                <a:latin typeface="Liberation Sans Narrow"/>
                <a:cs typeface="Liberation Sans Narrow"/>
              </a:rPr>
              <a:t> </a:t>
            </a:r>
            <a:r>
              <a:rPr sz="1400" i="1" spc="-35" dirty="0">
                <a:latin typeface="Liberation Sans Narrow"/>
                <a:cs typeface="Liberation Sans Narrow"/>
              </a:rPr>
              <a:t>locating</a:t>
            </a:r>
            <a:r>
              <a:rPr sz="1400" i="1" spc="10" dirty="0">
                <a:latin typeface="Liberation Sans Narrow"/>
                <a:cs typeface="Liberation Sans Narrow"/>
              </a:rPr>
              <a:t> </a:t>
            </a:r>
            <a:r>
              <a:rPr sz="1400" i="1" spc="-75" dirty="0">
                <a:latin typeface="Liberation Sans Narrow"/>
                <a:cs typeface="Liberation Sans Narrow"/>
              </a:rPr>
              <a:t>single</a:t>
            </a:r>
            <a:r>
              <a:rPr sz="1400" i="1" spc="10" dirty="0">
                <a:latin typeface="Liberation Sans Narrow"/>
                <a:cs typeface="Liberation Sans Narrow"/>
              </a:rPr>
              <a:t> </a:t>
            </a:r>
            <a:r>
              <a:rPr sz="1400" i="1" spc="-85" dirty="0">
                <a:latin typeface="Liberation Sans Narrow"/>
                <a:cs typeface="Liberation Sans Narrow"/>
              </a:rPr>
              <a:t>element</a:t>
            </a:r>
            <a:r>
              <a:rPr sz="1400" i="1" spc="15" dirty="0">
                <a:latin typeface="Liberation Sans Narrow"/>
                <a:cs typeface="Liberation Sans Narrow"/>
              </a:rPr>
              <a:t> </a:t>
            </a:r>
            <a:r>
              <a:rPr sz="1400" i="1" dirty="0">
                <a:latin typeface="Liberation Sans Narrow"/>
                <a:cs typeface="Liberation Sans Narrow"/>
              </a:rPr>
              <a:t>in</a:t>
            </a:r>
            <a:r>
              <a:rPr sz="1400" i="1" spc="15" dirty="0">
                <a:latin typeface="Liberation Sans Narrow"/>
                <a:cs typeface="Liberation Sans Narrow"/>
              </a:rPr>
              <a:t> </a:t>
            </a:r>
            <a:r>
              <a:rPr sz="1400" i="1" spc="-10" dirty="0">
                <a:latin typeface="Liberation Sans Narrow"/>
                <a:cs typeface="Liberation Sans Narrow"/>
              </a:rPr>
              <a:t>parent</a:t>
            </a:r>
            <a:r>
              <a:rPr sz="1400" i="1" spc="10" dirty="0">
                <a:latin typeface="Liberation Sans Narrow"/>
                <a:cs typeface="Liberation Sans Narrow"/>
              </a:rPr>
              <a:t> </a:t>
            </a:r>
            <a:r>
              <a:rPr sz="1400" i="1" spc="-70" dirty="0">
                <a:latin typeface="Liberation Sans Narrow"/>
                <a:cs typeface="Liberation Sans Narrow"/>
              </a:rPr>
              <a:t>view</a:t>
            </a:r>
            <a:endParaRPr sz="1400">
              <a:latin typeface="Liberation Sans Narrow"/>
              <a:cs typeface="Liberation Sans Narrow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2734081" y="1481436"/>
            <a:ext cx="4562475" cy="2176780"/>
            <a:chOff x="2734081" y="1481436"/>
            <a:chExt cx="4562475" cy="2176780"/>
          </a:xfrm>
        </p:grpSpPr>
        <p:sp>
          <p:nvSpPr>
            <p:cNvPr id="18" name="object 18"/>
            <p:cNvSpPr/>
            <p:nvPr/>
          </p:nvSpPr>
          <p:spPr>
            <a:xfrm>
              <a:off x="2777394" y="1576811"/>
              <a:ext cx="920750" cy="467359"/>
            </a:xfrm>
            <a:custGeom>
              <a:avLst/>
              <a:gdLst/>
              <a:ahLst/>
              <a:cxnLst/>
              <a:rect l="l" t="t" r="r" b="b"/>
              <a:pathLst>
                <a:path w="920750" h="467360">
                  <a:moveTo>
                    <a:pt x="920723" y="466759"/>
                  </a:moveTo>
                  <a:lnTo>
                    <a:pt x="0" y="0"/>
                  </a:lnTo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/>
            <p:cNvSpPr/>
            <p:nvPr/>
          </p:nvSpPr>
          <p:spPr>
            <a:xfrm>
              <a:off x="2738844" y="1557266"/>
              <a:ext cx="45720" cy="33655"/>
            </a:xfrm>
            <a:custGeom>
              <a:avLst/>
              <a:gdLst/>
              <a:ahLst/>
              <a:cxnLst/>
              <a:rect l="l" t="t" r="r" b="b"/>
              <a:pathLst>
                <a:path w="45719" h="33655">
                  <a:moveTo>
                    <a:pt x="31424" y="33579"/>
                  </a:moveTo>
                  <a:lnTo>
                    <a:pt x="0" y="0"/>
                  </a:lnTo>
                  <a:lnTo>
                    <a:pt x="45674" y="5512"/>
                  </a:lnTo>
                  <a:lnTo>
                    <a:pt x="31424" y="33579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/>
            <p:cNvSpPr/>
            <p:nvPr/>
          </p:nvSpPr>
          <p:spPr>
            <a:xfrm>
              <a:off x="2738844" y="1557266"/>
              <a:ext cx="45720" cy="33655"/>
            </a:xfrm>
            <a:custGeom>
              <a:avLst/>
              <a:gdLst/>
              <a:ahLst/>
              <a:cxnLst/>
              <a:rect l="l" t="t" r="r" b="b"/>
              <a:pathLst>
                <a:path w="45719" h="33655">
                  <a:moveTo>
                    <a:pt x="45674" y="5512"/>
                  </a:moveTo>
                  <a:lnTo>
                    <a:pt x="0" y="0"/>
                  </a:lnTo>
                  <a:lnTo>
                    <a:pt x="31424" y="33579"/>
                  </a:lnTo>
                  <a:lnTo>
                    <a:pt x="45674" y="5512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/>
            <p:cNvSpPr/>
            <p:nvPr/>
          </p:nvSpPr>
          <p:spPr>
            <a:xfrm>
              <a:off x="6249612" y="1522531"/>
              <a:ext cx="331470" cy="513715"/>
            </a:xfrm>
            <a:custGeom>
              <a:avLst/>
              <a:gdLst/>
              <a:ahLst/>
              <a:cxnLst/>
              <a:rect l="l" t="t" r="r" b="b"/>
              <a:pathLst>
                <a:path w="331470" h="513714">
                  <a:moveTo>
                    <a:pt x="0" y="513263"/>
                  </a:moveTo>
                  <a:lnTo>
                    <a:pt x="330849" y="0"/>
                  </a:lnTo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/>
            <p:cNvSpPr/>
            <p:nvPr/>
          </p:nvSpPr>
          <p:spPr>
            <a:xfrm>
              <a:off x="6567236" y="1486199"/>
              <a:ext cx="36830" cy="45085"/>
            </a:xfrm>
            <a:custGeom>
              <a:avLst/>
              <a:gdLst/>
              <a:ahLst/>
              <a:cxnLst/>
              <a:rect l="l" t="t" r="r" b="b"/>
              <a:pathLst>
                <a:path w="36829" h="45084">
                  <a:moveTo>
                    <a:pt x="26424" y="44857"/>
                  </a:moveTo>
                  <a:lnTo>
                    <a:pt x="0" y="27809"/>
                  </a:lnTo>
                  <a:lnTo>
                    <a:pt x="36624" y="0"/>
                  </a:lnTo>
                  <a:lnTo>
                    <a:pt x="26424" y="44857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/>
            <p:cNvSpPr/>
            <p:nvPr/>
          </p:nvSpPr>
          <p:spPr>
            <a:xfrm>
              <a:off x="6567236" y="1486199"/>
              <a:ext cx="36830" cy="45085"/>
            </a:xfrm>
            <a:custGeom>
              <a:avLst/>
              <a:gdLst/>
              <a:ahLst/>
              <a:cxnLst/>
              <a:rect l="l" t="t" r="r" b="b"/>
              <a:pathLst>
                <a:path w="36829" h="45084">
                  <a:moveTo>
                    <a:pt x="26424" y="44857"/>
                  </a:moveTo>
                  <a:lnTo>
                    <a:pt x="36624" y="0"/>
                  </a:lnTo>
                  <a:lnTo>
                    <a:pt x="0" y="27809"/>
                  </a:lnTo>
                  <a:lnTo>
                    <a:pt x="26424" y="44857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/>
            <p:cNvSpPr/>
            <p:nvPr/>
          </p:nvSpPr>
          <p:spPr>
            <a:xfrm>
              <a:off x="5018939" y="2431295"/>
              <a:ext cx="383540" cy="903605"/>
            </a:xfrm>
            <a:custGeom>
              <a:avLst/>
              <a:gdLst/>
              <a:ahLst/>
              <a:cxnLst/>
              <a:rect l="l" t="t" r="r" b="b"/>
              <a:pathLst>
                <a:path w="383539" h="903604">
                  <a:moveTo>
                    <a:pt x="382999" y="0"/>
                  </a:moveTo>
                  <a:lnTo>
                    <a:pt x="0" y="903173"/>
                  </a:lnTo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5" name="object 25"/>
            <p:cNvSpPr/>
            <p:nvPr/>
          </p:nvSpPr>
          <p:spPr>
            <a:xfrm>
              <a:off x="5002064" y="3328343"/>
              <a:ext cx="31750" cy="46355"/>
            </a:xfrm>
            <a:custGeom>
              <a:avLst/>
              <a:gdLst/>
              <a:ahLst/>
              <a:cxnLst/>
              <a:rect l="l" t="t" r="r" b="b"/>
              <a:pathLst>
                <a:path w="31750" h="46354">
                  <a:moveTo>
                    <a:pt x="0" y="45924"/>
                  </a:moveTo>
                  <a:lnTo>
                    <a:pt x="2399" y="0"/>
                  </a:lnTo>
                  <a:lnTo>
                    <a:pt x="31374" y="12274"/>
                  </a:lnTo>
                  <a:lnTo>
                    <a:pt x="0" y="45924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6" name="object 26"/>
            <p:cNvSpPr/>
            <p:nvPr/>
          </p:nvSpPr>
          <p:spPr>
            <a:xfrm>
              <a:off x="5002064" y="3328343"/>
              <a:ext cx="31750" cy="46355"/>
            </a:xfrm>
            <a:custGeom>
              <a:avLst/>
              <a:gdLst/>
              <a:ahLst/>
              <a:cxnLst/>
              <a:rect l="l" t="t" r="r" b="b"/>
              <a:pathLst>
                <a:path w="31750" h="46354">
                  <a:moveTo>
                    <a:pt x="2399" y="0"/>
                  </a:moveTo>
                  <a:lnTo>
                    <a:pt x="0" y="45924"/>
                  </a:lnTo>
                  <a:lnTo>
                    <a:pt x="31374" y="12274"/>
                  </a:lnTo>
                  <a:lnTo>
                    <a:pt x="2399" y="0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27" name="object 27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936285" y="3344243"/>
              <a:ext cx="359999" cy="313874"/>
            </a:xfrm>
            <a:prstGeom prst="rect">
              <a:avLst/>
            </a:prstGeom>
          </p:spPr>
        </p:pic>
      </p:grpSp>
      <p:sp>
        <p:nvSpPr>
          <p:cNvPr id="28" name="object 28"/>
          <p:cNvSpPr txBox="1"/>
          <p:nvPr/>
        </p:nvSpPr>
        <p:spPr>
          <a:xfrm>
            <a:off x="5864984" y="1166609"/>
            <a:ext cx="128778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i="1" spc="-110" dirty="0">
                <a:latin typeface="Liberation Sans Narrow"/>
                <a:cs typeface="Liberation Sans Narrow"/>
              </a:rPr>
              <a:t>position:</a:t>
            </a:r>
            <a:r>
              <a:rPr sz="1400" b="1" i="1" spc="15" dirty="0">
                <a:latin typeface="Liberation Sans Narrow"/>
                <a:cs typeface="Liberation Sans Narrow"/>
              </a:rPr>
              <a:t> </a:t>
            </a:r>
            <a:r>
              <a:rPr sz="1400" i="1" spc="-10" dirty="0">
                <a:latin typeface="Liberation Sans Narrow"/>
                <a:cs typeface="Liberation Sans Narrow"/>
              </a:rPr>
              <a:t>action</a:t>
            </a:r>
            <a:r>
              <a:rPr sz="1400" i="1" spc="10" dirty="0">
                <a:latin typeface="Liberation Sans Narrow"/>
                <a:cs typeface="Liberation Sans Narrow"/>
              </a:rPr>
              <a:t> </a:t>
            </a:r>
            <a:r>
              <a:rPr sz="1400" i="1" dirty="0">
                <a:latin typeface="Liberation Sans Narrow"/>
                <a:cs typeface="Liberation Sans Narrow"/>
              </a:rPr>
              <a:t>to</a:t>
            </a:r>
            <a:r>
              <a:rPr sz="1400" i="1" spc="10" dirty="0">
                <a:latin typeface="Liberation Sans Narrow"/>
                <a:cs typeface="Liberation Sans Narrow"/>
              </a:rPr>
              <a:t> </a:t>
            </a:r>
            <a:r>
              <a:rPr sz="1400" i="1" spc="-75" dirty="0">
                <a:latin typeface="Liberation Sans Narrow"/>
                <a:cs typeface="Liberation Sans Narrow"/>
              </a:rPr>
              <a:t>do</a:t>
            </a:r>
            <a:endParaRPr sz="1400">
              <a:latin typeface="Liberation Sans Narrow"/>
              <a:cs typeface="Liberation Sans Narrow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3578970" y="3453005"/>
            <a:ext cx="217678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i="1" spc="-90" dirty="0">
                <a:latin typeface="Liberation Sans Narrow"/>
                <a:cs typeface="Liberation Sans Narrow"/>
              </a:rPr>
              <a:t>elements</a:t>
            </a:r>
            <a:r>
              <a:rPr sz="1400" i="1" spc="25" dirty="0">
                <a:latin typeface="Liberation Sans Narrow"/>
                <a:cs typeface="Liberation Sans Narrow"/>
              </a:rPr>
              <a:t> </a:t>
            </a:r>
            <a:r>
              <a:rPr sz="1400" i="1" spc="-95" dirty="0">
                <a:latin typeface="Liberation Sans Narrow"/>
                <a:cs typeface="Liberation Sans Narrow"/>
              </a:rPr>
              <a:t>depending</a:t>
            </a:r>
            <a:r>
              <a:rPr sz="1400" i="1" spc="25" dirty="0">
                <a:latin typeface="Liberation Sans Narrow"/>
                <a:cs typeface="Liberation Sans Narrow"/>
              </a:rPr>
              <a:t> </a:t>
            </a:r>
            <a:r>
              <a:rPr sz="1400" i="1" spc="-60" dirty="0">
                <a:latin typeface="Liberation Sans Narrow"/>
                <a:cs typeface="Liberation Sans Narrow"/>
              </a:rPr>
              <a:t>on</a:t>
            </a:r>
            <a:r>
              <a:rPr sz="1400" i="1" spc="25" dirty="0">
                <a:latin typeface="Liberation Sans Narrow"/>
                <a:cs typeface="Liberation Sans Narrow"/>
              </a:rPr>
              <a:t> </a:t>
            </a:r>
            <a:r>
              <a:rPr sz="1400" i="1" spc="-40" dirty="0">
                <a:latin typeface="Liberation Sans Narrow"/>
                <a:cs typeface="Liberation Sans Narrow"/>
              </a:rPr>
              <a:t>position</a:t>
            </a:r>
            <a:r>
              <a:rPr sz="1400" i="1" spc="30" dirty="0">
                <a:latin typeface="Liberation Sans Narrow"/>
                <a:cs typeface="Liberation Sans Narrow"/>
              </a:rPr>
              <a:t> </a:t>
            </a:r>
            <a:r>
              <a:rPr sz="1400" i="1" spc="-85" dirty="0">
                <a:latin typeface="Liberation Sans Narrow"/>
                <a:cs typeface="Liberation Sans Narrow"/>
              </a:rPr>
              <a:t>value</a:t>
            </a:r>
            <a:endParaRPr sz="1400">
              <a:latin typeface="Liberation Sans Narrow"/>
              <a:cs typeface="Liberation Sans Narrow"/>
            </a:endParaRPr>
          </a:p>
        </p:txBody>
      </p:sp>
      <p:pic>
        <p:nvPicPr>
          <p:cNvPr id="30" name="object 30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757338" y="2364238"/>
            <a:ext cx="386955" cy="418105"/>
          </a:xfrm>
          <a:prstGeom prst="rect">
            <a:avLst/>
          </a:prstGeom>
        </p:spPr>
      </p:pic>
      <p:pic>
        <p:nvPicPr>
          <p:cNvPr id="31" name="object 31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3160743" y="170720"/>
            <a:ext cx="390743" cy="39074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hlinkClick r:id="rId1"/>
          </p:cNvPr>
          <p:cNvSpPr/>
          <p:nvPr/>
        </p:nvSpPr>
        <p:spPr>
          <a:xfrm>
            <a:off x="3362043" y="4348341"/>
            <a:ext cx="1318260" cy="277495"/>
          </a:xfrm>
          <a:custGeom>
            <a:avLst/>
            <a:gdLst/>
            <a:ahLst/>
            <a:cxnLst/>
            <a:rect l="l" t="t" r="r" b="b"/>
            <a:pathLst>
              <a:path w="1318260" h="277495">
                <a:moveTo>
                  <a:pt x="1179147" y="277499"/>
                </a:moveTo>
                <a:lnTo>
                  <a:pt x="138749" y="277499"/>
                </a:lnTo>
                <a:lnTo>
                  <a:pt x="94895" y="270428"/>
                </a:lnTo>
                <a:lnTo>
                  <a:pt x="56807" y="250736"/>
                </a:lnTo>
                <a:lnTo>
                  <a:pt x="26771" y="220707"/>
                </a:lnTo>
                <a:lnTo>
                  <a:pt x="7073" y="182626"/>
                </a:lnTo>
                <a:lnTo>
                  <a:pt x="0" y="138774"/>
                </a:lnTo>
                <a:lnTo>
                  <a:pt x="7073" y="94908"/>
                </a:lnTo>
                <a:lnTo>
                  <a:pt x="26771" y="56813"/>
                </a:lnTo>
                <a:lnTo>
                  <a:pt x="56807" y="26773"/>
                </a:lnTo>
                <a:lnTo>
                  <a:pt x="94895" y="7074"/>
                </a:lnTo>
                <a:lnTo>
                  <a:pt x="138749" y="0"/>
                </a:lnTo>
                <a:lnTo>
                  <a:pt x="1179147" y="0"/>
                </a:lnTo>
                <a:lnTo>
                  <a:pt x="1232247" y="10565"/>
                </a:lnTo>
                <a:lnTo>
                  <a:pt x="1277247" y="40649"/>
                </a:lnTo>
                <a:lnTo>
                  <a:pt x="1307331" y="85671"/>
                </a:lnTo>
                <a:lnTo>
                  <a:pt x="1317897" y="138774"/>
                </a:lnTo>
                <a:lnTo>
                  <a:pt x="1310823" y="182626"/>
                </a:lnTo>
                <a:lnTo>
                  <a:pt x="1291125" y="220707"/>
                </a:lnTo>
                <a:lnTo>
                  <a:pt x="1261089" y="250736"/>
                </a:lnTo>
                <a:lnTo>
                  <a:pt x="1223001" y="270428"/>
                </a:lnTo>
                <a:lnTo>
                  <a:pt x="1179147" y="277499"/>
                </a:lnTo>
                <a:close/>
              </a:path>
            </a:pathLst>
          </a:custGeom>
          <a:solidFill>
            <a:srgbClr val="017E8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3633704" y="4393119"/>
            <a:ext cx="774065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b="1" spc="-85" dirty="0">
                <a:solidFill>
                  <a:srgbClr val="FFFFFF"/>
                </a:solidFill>
                <a:latin typeface="Verdana" panose="020B0804030504040204"/>
                <a:cs typeface="Verdana" panose="020B0804030504040204"/>
                <a:hlinkClick r:id="rId1"/>
              </a:rPr>
              <a:t>CLICK</a:t>
            </a:r>
            <a:r>
              <a:rPr sz="1000" b="1" spc="-90" dirty="0">
                <a:solidFill>
                  <a:srgbClr val="FFFFFF"/>
                </a:solidFill>
                <a:latin typeface="Verdana" panose="020B0804030504040204"/>
                <a:cs typeface="Verdana" panose="020B0804030504040204"/>
                <a:hlinkClick r:id="rId1"/>
              </a:rPr>
              <a:t> </a:t>
            </a:r>
            <a:r>
              <a:rPr sz="1000" b="1" spc="-80" dirty="0">
                <a:solidFill>
                  <a:srgbClr val="FFFFFF"/>
                </a:solidFill>
                <a:latin typeface="Verdana" panose="020B0804030504040204"/>
                <a:cs typeface="Verdana" panose="020B0804030504040204"/>
                <a:hlinkClick r:id="rId1"/>
              </a:rPr>
              <a:t>HERE</a:t>
            </a:r>
            <a:endParaRPr sz="1000">
              <a:latin typeface="Verdana" panose="020B0804030504040204"/>
              <a:cs typeface="Verdana" panose="020B0804030504040204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7149" y="356149"/>
            <a:ext cx="968273" cy="237224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-19050" y="641098"/>
            <a:ext cx="8919845" cy="4521835"/>
            <a:chOff x="-19050" y="641098"/>
            <a:chExt cx="8919845" cy="4521835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730647"/>
              <a:ext cx="2549732" cy="141284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14287" y="3816379"/>
              <a:ext cx="2478292" cy="1341397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0" y="3803642"/>
              <a:ext cx="2468880" cy="1339850"/>
            </a:xfrm>
            <a:custGeom>
              <a:avLst/>
              <a:gdLst/>
              <a:ahLst/>
              <a:cxnLst/>
              <a:rect l="l" t="t" r="r" b="b"/>
              <a:pathLst>
                <a:path w="2468880" h="1339850">
                  <a:moveTo>
                    <a:pt x="0" y="0"/>
                  </a:moveTo>
                  <a:lnTo>
                    <a:pt x="2468749" y="0"/>
                  </a:lnTo>
                  <a:lnTo>
                    <a:pt x="2468749" y="1339847"/>
                  </a:lnTo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329312" y="3581917"/>
              <a:ext cx="373756" cy="373761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673638" y="641098"/>
              <a:ext cx="3227093" cy="3899392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5749838" y="698248"/>
              <a:ext cx="3075305" cy="3747135"/>
            </a:xfrm>
            <a:custGeom>
              <a:avLst/>
              <a:gdLst/>
              <a:ahLst/>
              <a:cxnLst/>
              <a:rect l="l" t="t" r="r" b="b"/>
              <a:pathLst>
                <a:path w="3075304" h="3747135">
                  <a:moveTo>
                    <a:pt x="2903944" y="3746992"/>
                  </a:moveTo>
                  <a:lnTo>
                    <a:pt x="170749" y="3746992"/>
                  </a:lnTo>
                  <a:lnTo>
                    <a:pt x="125358" y="3740892"/>
                  </a:lnTo>
                  <a:lnTo>
                    <a:pt x="84570" y="3723679"/>
                  </a:lnTo>
                  <a:lnTo>
                    <a:pt x="50012" y="3696980"/>
                  </a:lnTo>
                  <a:lnTo>
                    <a:pt x="23312" y="3662422"/>
                  </a:lnTo>
                  <a:lnTo>
                    <a:pt x="6099" y="3621633"/>
                  </a:lnTo>
                  <a:lnTo>
                    <a:pt x="0" y="3576242"/>
                  </a:lnTo>
                  <a:lnTo>
                    <a:pt x="0" y="170737"/>
                  </a:lnTo>
                  <a:lnTo>
                    <a:pt x="6099" y="125348"/>
                  </a:lnTo>
                  <a:lnTo>
                    <a:pt x="23312" y="84563"/>
                  </a:lnTo>
                  <a:lnTo>
                    <a:pt x="50012" y="50008"/>
                  </a:lnTo>
                  <a:lnTo>
                    <a:pt x="84570" y="23310"/>
                  </a:lnTo>
                  <a:lnTo>
                    <a:pt x="125358" y="6098"/>
                  </a:lnTo>
                  <a:lnTo>
                    <a:pt x="170749" y="0"/>
                  </a:lnTo>
                  <a:lnTo>
                    <a:pt x="2903944" y="0"/>
                  </a:lnTo>
                  <a:lnTo>
                    <a:pt x="2969297" y="12996"/>
                  </a:lnTo>
                  <a:lnTo>
                    <a:pt x="3024693" y="50007"/>
                  </a:lnTo>
                  <a:lnTo>
                    <a:pt x="3061693" y="105398"/>
                  </a:lnTo>
                  <a:lnTo>
                    <a:pt x="3074693" y="170737"/>
                  </a:lnTo>
                  <a:lnTo>
                    <a:pt x="3074693" y="3576242"/>
                  </a:lnTo>
                  <a:lnTo>
                    <a:pt x="3068594" y="3621633"/>
                  </a:lnTo>
                  <a:lnTo>
                    <a:pt x="3051380" y="3662422"/>
                  </a:lnTo>
                  <a:lnTo>
                    <a:pt x="3024681" y="3696980"/>
                  </a:lnTo>
                  <a:lnTo>
                    <a:pt x="2990123" y="3723679"/>
                  </a:lnTo>
                  <a:lnTo>
                    <a:pt x="2949335" y="3740892"/>
                  </a:lnTo>
                  <a:lnTo>
                    <a:pt x="2903944" y="3746992"/>
                  </a:lnTo>
                  <a:close/>
                </a:path>
              </a:pathLst>
            </a:custGeom>
            <a:solidFill>
              <a:srgbClr val="F2F4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5749838" y="698248"/>
              <a:ext cx="3075305" cy="3747135"/>
            </a:xfrm>
            <a:custGeom>
              <a:avLst/>
              <a:gdLst/>
              <a:ahLst/>
              <a:cxnLst/>
              <a:rect l="l" t="t" r="r" b="b"/>
              <a:pathLst>
                <a:path w="3075304" h="3747135">
                  <a:moveTo>
                    <a:pt x="0" y="170737"/>
                  </a:moveTo>
                  <a:lnTo>
                    <a:pt x="6099" y="125348"/>
                  </a:lnTo>
                  <a:lnTo>
                    <a:pt x="23312" y="84563"/>
                  </a:lnTo>
                  <a:lnTo>
                    <a:pt x="50012" y="50008"/>
                  </a:lnTo>
                  <a:lnTo>
                    <a:pt x="84570" y="23310"/>
                  </a:lnTo>
                  <a:lnTo>
                    <a:pt x="125358" y="6098"/>
                  </a:lnTo>
                  <a:lnTo>
                    <a:pt x="170749" y="0"/>
                  </a:lnTo>
                  <a:lnTo>
                    <a:pt x="2903944" y="0"/>
                  </a:lnTo>
                  <a:lnTo>
                    <a:pt x="2969297" y="12996"/>
                  </a:lnTo>
                  <a:lnTo>
                    <a:pt x="3024693" y="50007"/>
                  </a:lnTo>
                  <a:lnTo>
                    <a:pt x="3061693" y="105398"/>
                  </a:lnTo>
                  <a:lnTo>
                    <a:pt x="3074693" y="170737"/>
                  </a:lnTo>
                  <a:lnTo>
                    <a:pt x="3074693" y="3576242"/>
                  </a:lnTo>
                  <a:lnTo>
                    <a:pt x="3068594" y="3621633"/>
                  </a:lnTo>
                  <a:lnTo>
                    <a:pt x="3051380" y="3662422"/>
                  </a:lnTo>
                  <a:lnTo>
                    <a:pt x="3024681" y="3696980"/>
                  </a:lnTo>
                  <a:lnTo>
                    <a:pt x="2990123" y="3723679"/>
                  </a:lnTo>
                  <a:lnTo>
                    <a:pt x="2949335" y="3740892"/>
                  </a:lnTo>
                  <a:lnTo>
                    <a:pt x="2903944" y="3746992"/>
                  </a:lnTo>
                  <a:lnTo>
                    <a:pt x="170749" y="3746992"/>
                  </a:lnTo>
                  <a:lnTo>
                    <a:pt x="125358" y="3740892"/>
                  </a:lnTo>
                  <a:lnTo>
                    <a:pt x="84570" y="3723679"/>
                  </a:lnTo>
                  <a:lnTo>
                    <a:pt x="50012" y="3696980"/>
                  </a:lnTo>
                  <a:lnTo>
                    <a:pt x="23312" y="3662422"/>
                  </a:lnTo>
                  <a:lnTo>
                    <a:pt x="6099" y="3621633"/>
                  </a:lnTo>
                  <a:lnTo>
                    <a:pt x="0" y="3576242"/>
                  </a:lnTo>
                  <a:lnTo>
                    <a:pt x="0" y="170737"/>
                  </a:lnTo>
                  <a:close/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65" dirty="0"/>
              <a:t>Xpath</a:t>
            </a:r>
            <a:r>
              <a:rPr spc="-25" dirty="0"/>
              <a:t> </a:t>
            </a:r>
            <a:r>
              <a:rPr spc="165" dirty="0"/>
              <a:t>-</a:t>
            </a:r>
            <a:r>
              <a:rPr spc="-20" dirty="0"/>
              <a:t> </a:t>
            </a:r>
            <a:r>
              <a:rPr spc="-285" dirty="0"/>
              <a:t>expr</a:t>
            </a:r>
            <a:endParaRPr spc="-285" dirty="0"/>
          </a:p>
        </p:txBody>
      </p:sp>
      <p:sp>
        <p:nvSpPr>
          <p:cNvPr id="14" name="object 14"/>
          <p:cNvSpPr txBox="1"/>
          <p:nvPr/>
        </p:nvSpPr>
        <p:spPr>
          <a:xfrm>
            <a:off x="848173" y="1191088"/>
            <a:ext cx="387413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100" dirty="0">
                <a:solidFill>
                  <a:srgbClr val="FB777C"/>
                </a:solidFill>
                <a:latin typeface="Verdana" panose="020B0804030504040204"/>
                <a:cs typeface="Verdana" panose="020B0804030504040204"/>
              </a:rPr>
              <a:t>Locating</a:t>
            </a:r>
            <a:r>
              <a:rPr sz="1400" b="1" spc="-75" dirty="0">
                <a:solidFill>
                  <a:srgbClr val="FB777C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400" spc="-60" dirty="0">
                <a:latin typeface="Verdana" panose="020B0804030504040204"/>
                <a:cs typeface="Verdana" panose="020B0804030504040204"/>
              </a:rPr>
              <a:t>a</a:t>
            </a:r>
            <a:r>
              <a:rPr sz="1400" spc="-90" dirty="0">
                <a:latin typeface="Verdana" panose="020B0804030504040204"/>
                <a:cs typeface="Verdana" panose="020B0804030504040204"/>
              </a:rPr>
              <a:t> </a:t>
            </a:r>
            <a:r>
              <a:rPr sz="1400" spc="-40" dirty="0">
                <a:latin typeface="Verdana" panose="020B0804030504040204"/>
                <a:cs typeface="Verdana" panose="020B0804030504040204"/>
              </a:rPr>
              <a:t>node</a:t>
            </a:r>
            <a:r>
              <a:rPr sz="1400" spc="-85" dirty="0">
                <a:latin typeface="Verdana" panose="020B0804030504040204"/>
                <a:cs typeface="Verdana" panose="020B0804030504040204"/>
              </a:rPr>
              <a:t> </a:t>
            </a:r>
            <a:r>
              <a:rPr sz="1400" spc="-55" dirty="0">
                <a:latin typeface="Verdana" panose="020B0804030504040204"/>
                <a:cs typeface="Verdana" panose="020B0804030504040204"/>
              </a:rPr>
              <a:t>on</a:t>
            </a:r>
            <a:r>
              <a:rPr sz="1400" spc="-85" dirty="0">
                <a:latin typeface="Verdana" panose="020B0804030504040204"/>
                <a:cs typeface="Verdana" panose="020B0804030504040204"/>
              </a:rPr>
              <a:t> </a:t>
            </a:r>
            <a:r>
              <a:rPr sz="1400" spc="-50" dirty="0">
                <a:latin typeface="Verdana" panose="020B0804030504040204"/>
                <a:cs typeface="Verdana" panose="020B0804030504040204"/>
              </a:rPr>
              <a:t>the</a:t>
            </a:r>
            <a:r>
              <a:rPr sz="1400" spc="-80" dirty="0">
                <a:latin typeface="Verdana" panose="020B0804030504040204"/>
                <a:cs typeface="Verdana" panose="020B0804030504040204"/>
              </a:rPr>
              <a:t> </a:t>
            </a:r>
            <a:r>
              <a:rPr sz="1400" spc="-45" dirty="0">
                <a:latin typeface="Verdana" panose="020B0804030504040204"/>
                <a:cs typeface="Verdana" panose="020B0804030504040204"/>
              </a:rPr>
              <a:t>view</a:t>
            </a:r>
            <a:r>
              <a:rPr sz="1400" spc="-85" dirty="0">
                <a:latin typeface="Verdana" panose="020B0804030504040204"/>
                <a:cs typeface="Verdana" panose="020B0804030504040204"/>
              </a:rPr>
              <a:t> </a:t>
            </a:r>
            <a:r>
              <a:rPr sz="1400" spc="-45" dirty="0">
                <a:latin typeface="Verdana" panose="020B0804030504040204"/>
                <a:cs typeface="Verdana" panose="020B0804030504040204"/>
              </a:rPr>
              <a:t>we</a:t>
            </a:r>
            <a:r>
              <a:rPr sz="1400" spc="-85" dirty="0">
                <a:latin typeface="Verdana" panose="020B0804030504040204"/>
                <a:cs typeface="Verdana" panose="020B0804030504040204"/>
              </a:rPr>
              <a:t> </a:t>
            </a:r>
            <a:r>
              <a:rPr sz="1400" spc="-70" dirty="0">
                <a:latin typeface="Verdana" panose="020B0804030504040204"/>
                <a:cs typeface="Verdana" panose="020B0804030504040204"/>
              </a:rPr>
              <a:t>are</a:t>
            </a:r>
            <a:r>
              <a:rPr sz="1400" spc="-80" dirty="0">
                <a:latin typeface="Verdana" panose="020B0804030504040204"/>
                <a:cs typeface="Verdana" panose="020B0804030504040204"/>
              </a:rPr>
              <a:t> </a:t>
            </a:r>
            <a:r>
              <a:rPr sz="1400" spc="-35" dirty="0">
                <a:latin typeface="Verdana" panose="020B0804030504040204"/>
                <a:cs typeface="Verdana" panose="020B0804030504040204"/>
              </a:rPr>
              <a:t>inheriting</a:t>
            </a:r>
            <a:endParaRPr sz="1400">
              <a:latin typeface="Verdana" panose="020B0804030504040204"/>
              <a:cs typeface="Verdana" panose="020B0804030504040204"/>
            </a:endParaRPr>
          </a:p>
        </p:txBody>
      </p:sp>
      <p:pic>
        <p:nvPicPr>
          <p:cNvPr id="15" name="object 15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908681" y="128882"/>
            <a:ext cx="377534" cy="377536"/>
          </a:xfrm>
          <a:prstGeom prst="rect">
            <a:avLst/>
          </a:prstGeom>
        </p:spPr>
      </p:pic>
      <p:sp>
        <p:nvSpPr>
          <p:cNvPr id="16" name="object 16"/>
          <p:cNvSpPr txBox="1"/>
          <p:nvPr/>
        </p:nvSpPr>
        <p:spPr>
          <a:xfrm>
            <a:off x="5583711" y="343067"/>
            <a:ext cx="2827655" cy="4065270"/>
          </a:xfrm>
          <a:prstGeom prst="rect">
            <a:avLst/>
          </a:prstGeom>
        </p:spPr>
        <p:txBody>
          <a:bodyPr vert="horz" wrap="square" lIns="0" tIns="901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10"/>
              </a:spcBef>
            </a:pPr>
            <a:r>
              <a:rPr sz="1700" b="1" i="1" spc="-150" dirty="0">
                <a:solidFill>
                  <a:srgbClr val="1AB6F9"/>
                </a:solidFill>
                <a:latin typeface="Liberation Sans Narrow"/>
                <a:cs typeface="Liberation Sans Narrow"/>
              </a:rPr>
              <a:t>View</a:t>
            </a:r>
            <a:r>
              <a:rPr sz="1700" b="1" i="1" spc="20" dirty="0">
                <a:solidFill>
                  <a:srgbClr val="1AB6F9"/>
                </a:solidFill>
                <a:latin typeface="Liberation Sans Narrow"/>
                <a:cs typeface="Liberation Sans Narrow"/>
              </a:rPr>
              <a:t> </a:t>
            </a:r>
            <a:r>
              <a:rPr sz="1700" b="1" i="1" spc="-30" dirty="0">
                <a:solidFill>
                  <a:srgbClr val="1AB6F9"/>
                </a:solidFill>
                <a:latin typeface="Liberation Sans Narrow"/>
                <a:cs typeface="Liberation Sans Narrow"/>
              </a:rPr>
              <a:t>to</a:t>
            </a:r>
            <a:r>
              <a:rPr sz="1700" b="1" i="1" spc="-40" dirty="0">
                <a:solidFill>
                  <a:srgbClr val="1AB6F9"/>
                </a:solidFill>
                <a:latin typeface="Liberation Sans Narrow"/>
                <a:cs typeface="Liberation Sans Narrow"/>
              </a:rPr>
              <a:t> </a:t>
            </a:r>
            <a:r>
              <a:rPr sz="1700" b="1" i="1" spc="-10" dirty="0">
                <a:solidFill>
                  <a:srgbClr val="1AB6F9"/>
                </a:solidFill>
                <a:latin typeface="Liberation Sans Narrow"/>
                <a:cs typeface="Liberation Sans Narrow"/>
              </a:rPr>
              <a:t>override</a:t>
            </a:r>
            <a:endParaRPr sz="1700">
              <a:latin typeface="Liberation Sans Narrow"/>
              <a:cs typeface="Liberation Sans Narrow"/>
            </a:endParaRPr>
          </a:p>
          <a:p>
            <a:pPr marL="301625">
              <a:lnSpc>
                <a:spcPct val="100000"/>
              </a:lnSpc>
              <a:spcBef>
                <a:spcPts val="355"/>
              </a:spcBef>
            </a:pP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</a:t>
            </a:r>
            <a:r>
              <a:rPr sz="10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form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580390">
              <a:lnSpc>
                <a:spcPct val="100000"/>
              </a:lnSpc>
            </a:pP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</a:t>
            </a:r>
            <a:r>
              <a:rPr sz="10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sheet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859155">
              <a:lnSpc>
                <a:spcPct val="100000"/>
              </a:lnSpc>
            </a:pPr>
            <a:r>
              <a:rPr sz="1000" b="1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</a:t>
            </a:r>
            <a:r>
              <a:rPr sz="1000" b="1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div</a:t>
            </a:r>
            <a:r>
              <a:rPr sz="1000" b="1" spc="43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1000" b="1" spc="-10" dirty="0">
                <a:solidFill>
                  <a:srgbClr val="795DA3"/>
                </a:solidFill>
                <a:latin typeface="Trebuchet MS" panose="020B0703020202090204"/>
                <a:cs typeface="Trebuchet MS" panose="020B0703020202090204"/>
              </a:rPr>
              <a:t>class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1000" b="1" spc="-10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"oe_button_box"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1137920">
              <a:lnSpc>
                <a:spcPct val="100000"/>
              </a:lnSpc>
            </a:pP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</a:t>
            </a:r>
            <a:r>
              <a:rPr sz="10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BUTTONS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/&gt;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859155">
              <a:lnSpc>
                <a:spcPct val="100000"/>
              </a:lnSpc>
            </a:pPr>
            <a:r>
              <a:rPr sz="1000" b="1" spc="4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&lt;/</a:t>
            </a:r>
            <a:r>
              <a:rPr sz="1000" b="1" spc="4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div</a:t>
            </a:r>
            <a:r>
              <a:rPr sz="1000" b="1" spc="4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859155">
              <a:lnSpc>
                <a:spcPct val="100000"/>
              </a:lnSpc>
            </a:pP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</a:t>
            </a:r>
            <a:r>
              <a:rPr sz="10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group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1137920">
              <a:lnSpc>
                <a:spcPct val="100000"/>
              </a:lnSpc>
            </a:pP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</a:t>
            </a:r>
            <a:r>
              <a:rPr sz="10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group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1417320">
              <a:lnSpc>
                <a:spcPct val="100000"/>
              </a:lnSpc>
            </a:pPr>
            <a:r>
              <a:rPr sz="1000" b="1" spc="9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</a:t>
            </a:r>
            <a:r>
              <a:rPr sz="1000" b="1" spc="9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field</a:t>
            </a:r>
            <a:r>
              <a:rPr sz="1000" b="1" spc="265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1000" b="1" spc="-20" dirty="0">
                <a:solidFill>
                  <a:srgbClr val="795DA3"/>
                </a:solidFill>
                <a:latin typeface="Trebuchet MS" panose="020B0703020202090204"/>
                <a:cs typeface="Trebuchet MS" panose="020B0703020202090204"/>
              </a:rPr>
              <a:t>name</a:t>
            </a:r>
            <a:r>
              <a:rPr sz="1000" b="1" spc="-2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1000" b="1" spc="-20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"name"</a:t>
            </a:r>
            <a:r>
              <a:rPr sz="1000" b="1" spc="-2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/&gt;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1137920">
              <a:lnSpc>
                <a:spcPct val="100000"/>
              </a:lnSpc>
            </a:pP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&lt;/</a:t>
            </a:r>
            <a:r>
              <a:rPr sz="10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group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859155">
              <a:lnSpc>
                <a:spcPct val="100000"/>
              </a:lnSpc>
            </a:pP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&lt;/</a:t>
            </a:r>
            <a:r>
              <a:rPr sz="10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group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859155">
              <a:lnSpc>
                <a:spcPct val="100000"/>
              </a:lnSpc>
            </a:pP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</a:t>
            </a:r>
            <a:r>
              <a:rPr sz="10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notebook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1137920">
              <a:lnSpc>
                <a:spcPct val="100000"/>
              </a:lnSpc>
            </a:pPr>
            <a:r>
              <a:rPr sz="1000" b="1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</a:t>
            </a:r>
            <a:r>
              <a:rPr sz="1000" b="1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page</a:t>
            </a:r>
            <a:r>
              <a:rPr sz="1000" b="1" spc="17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1000" b="1" spc="45" dirty="0">
                <a:solidFill>
                  <a:srgbClr val="795DA3"/>
                </a:solidFill>
                <a:latin typeface="Trebuchet MS" panose="020B0703020202090204"/>
                <a:cs typeface="Trebuchet MS" panose="020B0703020202090204"/>
              </a:rPr>
              <a:t>string</a:t>
            </a:r>
            <a:r>
              <a:rPr sz="1000" b="1" spc="45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1000" b="1" spc="45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"Page1"</a:t>
            </a:r>
            <a:r>
              <a:rPr sz="1000" b="1" spc="45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1417320">
              <a:lnSpc>
                <a:spcPct val="100000"/>
              </a:lnSpc>
            </a:pP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</a:t>
            </a:r>
            <a:r>
              <a:rPr sz="10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group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1696085">
              <a:lnSpc>
                <a:spcPct val="100000"/>
              </a:lnSpc>
            </a:pP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</a:t>
            </a:r>
            <a:r>
              <a:rPr sz="10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CONTENT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/&gt;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1417320">
              <a:lnSpc>
                <a:spcPct val="100000"/>
              </a:lnSpc>
            </a:pP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&lt;/</a:t>
            </a:r>
            <a:r>
              <a:rPr sz="10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group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1137920">
              <a:lnSpc>
                <a:spcPct val="100000"/>
              </a:lnSpc>
            </a:pP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&lt;/</a:t>
            </a:r>
            <a:r>
              <a:rPr sz="10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page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1137920">
              <a:lnSpc>
                <a:spcPct val="100000"/>
              </a:lnSpc>
            </a:pPr>
            <a:r>
              <a:rPr sz="1000" b="1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</a:t>
            </a:r>
            <a:r>
              <a:rPr sz="1000" b="1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page</a:t>
            </a:r>
            <a:r>
              <a:rPr sz="1000" b="1" spc="17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1000" b="1" spc="45" dirty="0">
                <a:solidFill>
                  <a:srgbClr val="795DA3"/>
                </a:solidFill>
                <a:latin typeface="Trebuchet MS" panose="020B0703020202090204"/>
                <a:cs typeface="Trebuchet MS" panose="020B0703020202090204"/>
              </a:rPr>
              <a:t>string</a:t>
            </a:r>
            <a:r>
              <a:rPr sz="1000" b="1" spc="45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1000" b="1" spc="45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"Page2"</a:t>
            </a:r>
            <a:r>
              <a:rPr sz="1000" b="1" spc="45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1417320">
              <a:lnSpc>
                <a:spcPct val="100000"/>
              </a:lnSpc>
            </a:pP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</a:t>
            </a:r>
            <a:r>
              <a:rPr sz="10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group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1696085">
              <a:lnSpc>
                <a:spcPct val="100000"/>
              </a:lnSpc>
            </a:pP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</a:t>
            </a:r>
            <a:r>
              <a:rPr sz="10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CONTENT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/&gt;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1417320">
              <a:lnSpc>
                <a:spcPct val="100000"/>
              </a:lnSpc>
            </a:pP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&lt;/</a:t>
            </a:r>
            <a:r>
              <a:rPr sz="10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group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R="1191260" algn="r">
              <a:lnSpc>
                <a:spcPct val="100000"/>
              </a:lnSpc>
            </a:pP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&lt;/</a:t>
            </a:r>
            <a:r>
              <a:rPr sz="10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page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R="1191260" algn="r">
              <a:lnSpc>
                <a:spcPct val="100000"/>
              </a:lnSpc>
            </a:pP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&lt;/</a:t>
            </a:r>
            <a:r>
              <a:rPr sz="10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notebook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580390">
              <a:lnSpc>
                <a:spcPct val="100000"/>
              </a:lnSpc>
            </a:pP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&lt;/</a:t>
            </a:r>
            <a:r>
              <a:rPr sz="10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sheet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000">
              <a:latin typeface="Trebuchet MS" panose="020B0703020202090204"/>
              <a:cs typeface="Trebuchet MS" panose="020B0703020202090204"/>
            </a:endParaRPr>
          </a:p>
          <a:p>
            <a:pPr marL="301625">
              <a:lnSpc>
                <a:spcPct val="100000"/>
              </a:lnSpc>
            </a:pP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&lt;/</a:t>
            </a:r>
            <a:r>
              <a:rPr sz="10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form</a:t>
            </a:r>
            <a:r>
              <a:rPr sz="10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1000">
              <a:latin typeface="Trebuchet MS" panose="020B0703020202090204"/>
              <a:cs typeface="Trebuchet MS" panose="020B0703020202090204"/>
            </a:endParaRPr>
          </a:p>
        </p:txBody>
      </p:sp>
      <p:pic>
        <p:nvPicPr>
          <p:cNvPr id="17" name="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350261" y="1134035"/>
            <a:ext cx="352189" cy="359996"/>
          </a:xfrm>
          <a:prstGeom prst="rect">
            <a:avLst/>
          </a:prstGeom>
        </p:spPr>
      </p:pic>
      <p:grpSp>
        <p:nvGrpSpPr>
          <p:cNvPr id="18" name="object 18"/>
          <p:cNvGrpSpPr/>
          <p:nvPr/>
        </p:nvGrpSpPr>
        <p:grpSpPr>
          <a:xfrm>
            <a:off x="440574" y="2758744"/>
            <a:ext cx="4424045" cy="829944"/>
            <a:chOff x="440574" y="2758744"/>
            <a:chExt cx="4424045" cy="829944"/>
          </a:xfrm>
        </p:grpSpPr>
        <p:pic>
          <p:nvPicPr>
            <p:cNvPr id="19" name="object 19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40574" y="2758744"/>
              <a:ext cx="4423791" cy="829498"/>
            </a:xfrm>
            <a:prstGeom prst="rect">
              <a:avLst/>
            </a:prstGeom>
          </p:spPr>
        </p:pic>
        <p:sp>
          <p:nvSpPr>
            <p:cNvPr id="20" name="object 20"/>
            <p:cNvSpPr/>
            <p:nvPr/>
          </p:nvSpPr>
          <p:spPr>
            <a:xfrm>
              <a:off x="516773" y="2815894"/>
              <a:ext cx="4271645" cy="677545"/>
            </a:xfrm>
            <a:custGeom>
              <a:avLst/>
              <a:gdLst/>
              <a:ahLst/>
              <a:cxnLst/>
              <a:rect l="l" t="t" r="r" b="b"/>
              <a:pathLst>
                <a:path w="4271645" h="677545">
                  <a:moveTo>
                    <a:pt x="4188566" y="677098"/>
                  </a:moveTo>
                  <a:lnTo>
                    <a:pt x="82814" y="677098"/>
                  </a:lnTo>
                  <a:lnTo>
                    <a:pt x="50579" y="670590"/>
                  </a:lnTo>
                  <a:lnTo>
                    <a:pt x="24255" y="652842"/>
                  </a:lnTo>
                  <a:lnTo>
                    <a:pt x="6507" y="626515"/>
                  </a:lnTo>
                  <a:lnTo>
                    <a:pt x="0" y="594273"/>
                  </a:lnTo>
                  <a:lnTo>
                    <a:pt x="0" y="82824"/>
                  </a:lnTo>
                  <a:lnTo>
                    <a:pt x="6507" y="50582"/>
                  </a:lnTo>
                  <a:lnTo>
                    <a:pt x="24255" y="24256"/>
                  </a:lnTo>
                  <a:lnTo>
                    <a:pt x="50579" y="6507"/>
                  </a:lnTo>
                  <a:lnTo>
                    <a:pt x="82814" y="0"/>
                  </a:lnTo>
                  <a:lnTo>
                    <a:pt x="4188566" y="0"/>
                  </a:lnTo>
                  <a:lnTo>
                    <a:pt x="4234519" y="13911"/>
                  </a:lnTo>
                  <a:lnTo>
                    <a:pt x="4265088" y="51118"/>
                  </a:lnTo>
                  <a:lnTo>
                    <a:pt x="4271391" y="82824"/>
                  </a:lnTo>
                  <a:lnTo>
                    <a:pt x="4271391" y="594273"/>
                  </a:lnTo>
                  <a:lnTo>
                    <a:pt x="4264883" y="626515"/>
                  </a:lnTo>
                  <a:lnTo>
                    <a:pt x="4247135" y="652842"/>
                  </a:lnTo>
                  <a:lnTo>
                    <a:pt x="4220808" y="670590"/>
                  </a:lnTo>
                  <a:lnTo>
                    <a:pt x="4188566" y="677098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/>
            <p:cNvSpPr/>
            <p:nvPr/>
          </p:nvSpPr>
          <p:spPr>
            <a:xfrm>
              <a:off x="516773" y="2815894"/>
              <a:ext cx="4271645" cy="677545"/>
            </a:xfrm>
            <a:custGeom>
              <a:avLst/>
              <a:gdLst/>
              <a:ahLst/>
              <a:cxnLst/>
              <a:rect l="l" t="t" r="r" b="b"/>
              <a:pathLst>
                <a:path w="4271645" h="677545">
                  <a:moveTo>
                    <a:pt x="0" y="82824"/>
                  </a:moveTo>
                  <a:lnTo>
                    <a:pt x="6507" y="50582"/>
                  </a:lnTo>
                  <a:lnTo>
                    <a:pt x="24255" y="24256"/>
                  </a:lnTo>
                  <a:lnTo>
                    <a:pt x="50579" y="6507"/>
                  </a:lnTo>
                  <a:lnTo>
                    <a:pt x="82814" y="0"/>
                  </a:lnTo>
                  <a:lnTo>
                    <a:pt x="4188566" y="0"/>
                  </a:lnTo>
                  <a:lnTo>
                    <a:pt x="4234519" y="13911"/>
                  </a:lnTo>
                  <a:lnTo>
                    <a:pt x="4265088" y="51118"/>
                  </a:lnTo>
                  <a:lnTo>
                    <a:pt x="4271391" y="82824"/>
                  </a:lnTo>
                  <a:lnTo>
                    <a:pt x="4271391" y="594273"/>
                  </a:lnTo>
                  <a:lnTo>
                    <a:pt x="4264883" y="626515"/>
                  </a:lnTo>
                  <a:lnTo>
                    <a:pt x="4247135" y="652842"/>
                  </a:lnTo>
                  <a:lnTo>
                    <a:pt x="4220808" y="670590"/>
                  </a:lnTo>
                  <a:lnTo>
                    <a:pt x="4188566" y="677098"/>
                  </a:lnTo>
                  <a:lnTo>
                    <a:pt x="82814" y="677098"/>
                  </a:lnTo>
                  <a:lnTo>
                    <a:pt x="50579" y="670590"/>
                  </a:lnTo>
                  <a:lnTo>
                    <a:pt x="24255" y="652842"/>
                  </a:lnTo>
                  <a:lnTo>
                    <a:pt x="6507" y="626515"/>
                  </a:lnTo>
                  <a:lnTo>
                    <a:pt x="0" y="594273"/>
                  </a:lnTo>
                  <a:lnTo>
                    <a:pt x="0" y="82824"/>
                  </a:lnTo>
                  <a:close/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2" name="object 22"/>
          <p:cNvSpPr txBox="1"/>
          <p:nvPr/>
        </p:nvSpPr>
        <p:spPr>
          <a:xfrm>
            <a:off x="683777" y="2823926"/>
            <a:ext cx="3866515" cy="576580"/>
          </a:xfrm>
          <a:prstGeom prst="rect">
            <a:avLst/>
          </a:prstGeom>
        </p:spPr>
        <p:txBody>
          <a:bodyPr vert="horz" wrap="square" lIns="0" tIns="679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35"/>
              </a:spcBef>
            </a:pPr>
            <a:r>
              <a:rPr sz="1000" spc="10" dirty="0">
                <a:solidFill>
                  <a:srgbClr val="333333"/>
                </a:solidFill>
                <a:latin typeface="IBM 3270"/>
                <a:cs typeface="IBM 3270"/>
              </a:rPr>
              <a:t>&lt;</a:t>
            </a:r>
            <a:r>
              <a:rPr sz="1000" spc="10" dirty="0">
                <a:solidFill>
                  <a:srgbClr val="62A35B"/>
                </a:solidFill>
                <a:latin typeface="IBM 3270"/>
                <a:cs typeface="IBM 3270"/>
              </a:rPr>
              <a:t>xpath</a:t>
            </a:r>
            <a:r>
              <a:rPr sz="1000" spc="265" dirty="0">
                <a:solidFill>
                  <a:srgbClr val="62A35B"/>
                </a:solidFill>
                <a:latin typeface="IBM 3270"/>
                <a:cs typeface="IBM 3270"/>
              </a:rPr>
              <a:t> </a:t>
            </a:r>
            <a:r>
              <a:rPr sz="1000" spc="10" dirty="0">
                <a:solidFill>
                  <a:srgbClr val="795DA3"/>
                </a:solidFill>
                <a:latin typeface="IBM 3270"/>
                <a:cs typeface="IBM 3270"/>
              </a:rPr>
              <a:t>expr</a:t>
            </a:r>
            <a:r>
              <a:rPr sz="1000" spc="10" dirty="0">
                <a:solidFill>
                  <a:srgbClr val="333333"/>
                </a:solidFill>
                <a:latin typeface="IBM 3270"/>
                <a:cs typeface="IBM 3270"/>
              </a:rPr>
              <a:t>=</a:t>
            </a:r>
            <a:r>
              <a:rPr sz="1000" spc="10" dirty="0">
                <a:solidFill>
                  <a:srgbClr val="BF6069"/>
                </a:solidFill>
                <a:latin typeface="IBM 3270"/>
                <a:cs typeface="IBM 3270"/>
              </a:rPr>
              <a:t>"</a:t>
            </a:r>
            <a:r>
              <a:rPr sz="1000" b="1" spc="10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//field[@name='name']</a:t>
            </a:r>
            <a:r>
              <a:rPr sz="1000" spc="10" dirty="0">
                <a:solidFill>
                  <a:srgbClr val="BF6069"/>
                </a:solidFill>
                <a:latin typeface="IBM 3270"/>
                <a:cs typeface="IBM 3270"/>
              </a:rPr>
              <a:t>"</a:t>
            </a:r>
            <a:r>
              <a:rPr sz="1000" spc="265" dirty="0">
                <a:solidFill>
                  <a:srgbClr val="BF6069"/>
                </a:solidFill>
                <a:latin typeface="IBM 3270"/>
                <a:cs typeface="IBM 3270"/>
              </a:rPr>
              <a:t> </a:t>
            </a:r>
            <a:r>
              <a:rPr sz="1000" spc="-10" dirty="0">
                <a:solidFill>
                  <a:srgbClr val="795DA3"/>
                </a:solidFill>
                <a:latin typeface="IBM 3270"/>
                <a:cs typeface="IBM 3270"/>
              </a:rPr>
              <a:t>position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=</a:t>
            </a:r>
            <a:r>
              <a:rPr sz="1000" spc="-10" dirty="0">
                <a:solidFill>
                  <a:srgbClr val="BF6069"/>
                </a:solidFill>
                <a:latin typeface="IBM 3270"/>
                <a:cs typeface="IBM 3270"/>
              </a:rPr>
              <a:t>"..."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1000">
              <a:latin typeface="IBM 3270"/>
              <a:cs typeface="IBM 3270"/>
            </a:endParaRPr>
          </a:p>
          <a:p>
            <a:pPr marL="291465">
              <a:lnSpc>
                <a:spcPct val="100000"/>
              </a:lnSpc>
              <a:spcBef>
                <a:spcPts val="350"/>
              </a:spcBef>
            </a:pPr>
            <a:r>
              <a:rPr sz="800" spc="-10" dirty="0">
                <a:solidFill>
                  <a:srgbClr val="8E8E8E"/>
                </a:solidFill>
                <a:latin typeface="IBM 3270"/>
                <a:cs typeface="IBM 3270"/>
              </a:rPr>
              <a:t>&lt;!-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-</a:t>
            </a:r>
            <a:r>
              <a:rPr sz="800" spc="-1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finds</a:t>
            </a:r>
            <a:r>
              <a:rPr sz="800" spc="-1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the</a:t>
            </a:r>
            <a:r>
              <a:rPr sz="800" spc="-1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first</a:t>
            </a:r>
            <a:r>
              <a:rPr sz="800" spc="-5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field</a:t>
            </a:r>
            <a:r>
              <a:rPr sz="800" spc="-1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tax</a:t>
            </a:r>
            <a:r>
              <a:rPr sz="800" spc="-1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anywhere</a:t>
            </a:r>
            <a:r>
              <a:rPr sz="800" spc="-1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with</a:t>
            </a:r>
            <a:r>
              <a:rPr sz="800" spc="-5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name:</a:t>
            </a:r>
            <a:r>
              <a:rPr sz="800" spc="-1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'name' </a:t>
            </a:r>
            <a:r>
              <a:rPr sz="800" dirty="0">
                <a:solidFill>
                  <a:srgbClr val="8E8E8E"/>
                </a:solidFill>
                <a:latin typeface="Arial" panose="020B0604020202090204"/>
                <a:cs typeface="Arial" panose="020B0604020202090204"/>
              </a:rPr>
              <a:t>…</a:t>
            </a:r>
            <a:r>
              <a:rPr sz="800" spc="204" dirty="0">
                <a:solidFill>
                  <a:srgbClr val="8E8E8E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800" spc="-10" dirty="0">
                <a:solidFill>
                  <a:srgbClr val="8E8E8E"/>
                </a:solidFill>
                <a:latin typeface="IBM 3270"/>
                <a:cs typeface="IBM 3270"/>
              </a:rPr>
              <a:t>--</a:t>
            </a:r>
            <a:r>
              <a:rPr sz="800" spc="-50" dirty="0">
                <a:solidFill>
                  <a:srgbClr val="8E8E8E"/>
                </a:solidFill>
                <a:latin typeface="IBM 3270"/>
                <a:cs typeface="IBM 3270"/>
              </a:rPr>
              <a:t>&gt;</a:t>
            </a:r>
            <a:endParaRPr sz="800">
              <a:latin typeface="IBM 3270"/>
              <a:cs typeface="IBM 3270"/>
            </a:endParaRPr>
          </a:p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&lt;/</a:t>
            </a:r>
            <a:r>
              <a:rPr sz="1000" spc="-10" dirty="0">
                <a:solidFill>
                  <a:srgbClr val="62A35B"/>
                </a:solidFill>
                <a:latin typeface="IBM 3270"/>
                <a:cs typeface="IBM 3270"/>
              </a:rPr>
              <a:t>xpath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1000">
              <a:latin typeface="IBM 3270"/>
              <a:cs typeface="IBM 3270"/>
            </a:endParaRPr>
          </a:p>
        </p:txBody>
      </p:sp>
      <p:grpSp>
        <p:nvGrpSpPr>
          <p:cNvPr id="23" name="object 23"/>
          <p:cNvGrpSpPr/>
          <p:nvPr/>
        </p:nvGrpSpPr>
        <p:grpSpPr>
          <a:xfrm>
            <a:off x="440574" y="1709896"/>
            <a:ext cx="6520180" cy="1278255"/>
            <a:chOff x="440574" y="1709896"/>
            <a:chExt cx="6520180" cy="1278255"/>
          </a:xfrm>
        </p:grpSpPr>
        <p:sp>
          <p:nvSpPr>
            <p:cNvPr id="24" name="object 24"/>
            <p:cNvSpPr/>
            <p:nvPr/>
          </p:nvSpPr>
          <p:spPr>
            <a:xfrm>
              <a:off x="4424891" y="1914113"/>
              <a:ext cx="2491105" cy="1069340"/>
            </a:xfrm>
            <a:custGeom>
              <a:avLst/>
              <a:gdLst/>
              <a:ahLst/>
              <a:cxnLst/>
              <a:rect l="l" t="t" r="r" b="b"/>
              <a:pathLst>
                <a:path w="2491104" h="1069339">
                  <a:moveTo>
                    <a:pt x="0" y="1069155"/>
                  </a:moveTo>
                  <a:lnTo>
                    <a:pt x="2490869" y="0"/>
                  </a:lnTo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5" name="object 25"/>
            <p:cNvSpPr/>
            <p:nvPr/>
          </p:nvSpPr>
          <p:spPr>
            <a:xfrm>
              <a:off x="6909561" y="1897063"/>
              <a:ext cx="46355" cy="31750"/>
            </a:xfrm>
            <a:custGeom>
              <a:avLst/>
              <a:gdLst/>
              <a:ahLst/>
              <a:cxnLst/>
              <a:rect l="l" t="t" r="r" b="b"/>
              <a:pathLst>
                <a:path w="46354" h="31750">
                  <a:moveTo>
                    <a:pt x="12424" y="31504"/>
                  </a:moveTo>
                  <a:lnTo>
                    <a:pt x="0" y="2592"/>
                  </a:lnTo>
                  <a:lnTo>
                    <a:pt x="45924" y="0"/>
                  </a:lnTo>
                  <a:lnTo>
                    <a:pt x="12424" y="31504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6" name="object 26"/>
            <p:cNvSpPr/>
            <p:nvPr/>
          </p:nvSpPr>
          <p:spPr>
            <a:xfrm>
              <a:off x="6909561" y="1897063"/>
              <a:ext cx="46355" cy="31750"/>
            </a:xfrm>
            <a:custGeom>
              <a:avLst/>
              <a:gdLst/>
              <a:ahLst/>
              <a:cxnLst/>
              <a:rect l="l" t="t" r="r" b="b"/>
              <a:pathLst>
                <a:path w="46354" h="31750">
                  <a:moveTo>
                    <a:pt x="12424" y="31504"/>
                  </a:moveTo>
                  <a:lnTo>
                    <a:pt x="45924" y="0"/>
                  </a:lnTo>
                  <a:lnTo>
                    <a:pt x="0" y="2592"/>
                  </a:lnTo>
                  <a:lnTo>
                    <a:pt x="12424" y="31504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27" name="object 27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440574" y="1709896"/>
              <a:ext cx="4754990" cy="829498"/>
            </a:xfrm>
            <a:prstGeom prst="rect">
              <a:avLst/>
            </a:prstGeom>
          </p:spPr>
        </p:pic>
        <p:sp>
          <p:nvSpPr>
            <p:cNvPr id="28" name="object 28"/>
            <p:cNvSpPr/>
            <p:nvPr/>
          </p:nvSpPr>
          <p:spPr>
            <a:xfrm>
              <a:off x="516773" y="1767046"/>
              <a:ext cx="4603115" cy="677545"/>
            </a:xfrm>
            <a:custGeom>
              <a:avLst/>
              <a:gdLst/>
              <a:ahLst/>
              <a:cxnLst/>
              <a:rect l="l" t="t" r="r" b="b"/>
              <a:pathLst>
                <a:path w="4603115" h="677544">
                  <a:moveTo>
                    <a:pt x="4519765" y="677098"/>
                  </a:moveTo>
                  <a:lnTo>
                    <a:pt x="82814" y="677098"/>
                  </a:lnTo>
                  <a:lnTo>
                    <a:pt x="50579" y="670590"/>
                  </a:lnTo>
                  <a:lnTo>
                    <a:pt x="24255" y="652842"/>
                  </a:lnTo>
                  <a:lnTo>
                    <a:pt x="6507" y="626519"/>
                  </a:lnTo>
                  <a:lnTo>
                    <a:pt x="0" y="594283"/>
                  </a:lnTo>
                  <a:lnTo>
                    <a:pt x="0" y="82814"/>
                  </a:lnTo>
                  <a:lnTo>
                    <a:pt x="6507" y="50579"/>
                  </a:lnTo>
                  <a:lnTo>
                    <a:pt x="24255" y="24255"/>
                  </a:lnTo>
                  <a:lnTo>
                    <a:pt x="50579" y="6507"/>
                  </a:lnTo>
                  <a:lnTo>
                    <a:pt x="82814" y="0"/>
                  </a:lnTo>
                  <a:lnTo>
                    <a:pt x="4519765" y="0"/>
                  </a:lnTo>
                  <a:lnTo>
                    <a:pt x="4565718" y="13914"/>
                  </a:lnTo>
                  <a:lnTo>
                    <a:pt x="4596287" y="51123"/>
                  </a:lnTo>
                  <a:lnTo>
                    <a:pt x="4602590" y="82814"/>
                  </a:lnTo>
                  <a:lnTo>
                    <a:pt x="4602590" y="594283"/>
                  </a:lnTo>
                  <a:lnTo>
                    <a:pt x="4596082" y="626519"/>
                  </a:lnTo>
                  <a:lnTo>
                    <a:pt x="4578334" y="652842"/>
                  </a:lnTo>
                  <a:lnTo>
                    <a:pt x="4552008" y="670590"/>
                  </a:lnTo>
                  <a:lnTo>
                    <a:pt x="4519765" y="677098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9" name="object 29"/>
            <p:cNvSpPr/>
            <p:nvPr/>
          </p:nvSpPr>
          <p:spPr>
            <a:xfrm>
              <a:off x="516773" y="1767046"/>
              <a:ext cx="4603115" cy="677545"/>
            </a:xfrm>
            <a:custGeom>
              <a:avLst/>
              <a:gdLst/>
              <a:ahLst/>
              <a:cxnLst/>
              <a:rect l="l" t="t" r="r" b="b"/>
              <a:pathLst>
                <a:path w="4603115" h="677544">
                  <a:moveTo>
                    <a:pt x="0" y="82814"/>
                  </a:moveTo>
                  <a:lnTo>
                    <a:pt x="6507" y="50579"/>
                  </a:lnTo>
                  <a:lnTo>
                    <a:pt x="24255" y="24255"/>
                  </a:lnTo>
                  <a:lnTo>
                    <a:pt x="50579" y="6507"/>
                  </a:lnTo>
                  <a:lnTo>
                    <a:pt x="82814" y="0"/>
                  </a:lnTo>
                  <a:lnTo>
                    <a:pt x="4519765" y="0"/>
                  </a:lnTo>
                  <a:lnTo>
                    <a:pt x="4565718" y="13914"/>
                  </a:lnTo>
                  <a:lnTo>
                    <a:pt x="4596287" y="51123"/>
                  </a:lnTo>
                  <a:lnTo>
                    <a:pt x="4602590" y="82814"/>
                  </a:lnTo>
                  <a:lnTo>
                    <a:pt x="4602590" y="594283"/>
                  </a:lnTo>
                  <a:lnTo>
                    <a:pt x="4596082" y="626519"/>
                  </a:lnTo>
                  <a:lnTo>
                    <a:pt x="4578334" y="652842"/>
                  </a:lnTo>
                  <a:lnTo>
                    <a:pt x="4552008" y="670590"/>
                  </a:lnTo>
                  <a:lnTo>
                    <a:pt x="4519765" y="677098"/>
                  </a:lnTo>
                  <a:lnTo>
                    <a:pt x="82814" y="677098"/>
                  </a:lnTo>
                  <a:lnTo>
                    <a:pt x="50579" y="670590"/>
                  </a:lnTo>
                  <a:lnTo>
                    <a:pt x="24255" y="652842"/>
                  </a:lnTo>
                  <a:lnTo>
                    <a:pt x="6507" y="626519"/>
                  </a:lnTo>
                  <a:lnTo>
                    <a:pt x="0" y="594283"/>
                  </a:lnTo>
                  <a:lnTo>
                    <a:pt x="0" y="82814"/>
                  </a:lnTo>
                  <a:close/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0" name="object 30"/>
          <p:cNvSpPr txBox="1"/>
          <p:nvPr/>
        </p:nvSpPr>
        <p:spPr>
          <a:xfrm>
            <a:off x="683777" y="1775083"/>
            <a:ext cx="4283710" cy="576580"/>
          </a:xfrm>
          <a:prstGeom prst="rect">
            <a:avLst/>
          </a:prstGeom>
        </p:spPr>
        <p:txBody>
          <a:bodyPr vert="horz" wrap="square" lIns="0" tIns="679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35"/>
              </a:spcBef>
            </a:pPr>
            <a:r>
              <a:rPr sz="1000" dirty="0">
                <a:solidFill>
                  <a:srgbClr val="333333"/>
                </a:solidFill>
                <a:latin typeface="IBM 3270"/>
                <a:cs typeface="IBM 3270"/>
              </a:rPr>
              <a:t>&lt;</a:t>
            </a:r>
            <a:r>
              <a:rPr sz="1000" dirty="0">
                <a:solidFill>
                  <a:srgbClr val="62A35B"/>
                </a:solidFill>
                <a:latin typeface="IBM 3270"/>
                <a:cs typeface="IBM 3270"/>
              </a:rPr>
              <a:t>xpath</a:t>
            </a:r>
            <a:r>
              <a:rPr sz="1000" spc="114" dirty="0">
                <a:solidFill>
                  <a:srgbClr val="62A35B"/>
                </a:solidFill>
                <a:latin typeface="IBM 3270"/>
                <a:cs typeface="IBM 3270"/>
              </a:rPr>
              <a:t> </a:t>
            </a:r>
            <a:r>
              <a:rPr sz="1000" spc="55" dirty="0">
                <a:solidFill>
                  <a:srgbClr val="795DA3"/>
                </a:solidFill>
                <a:latin typeface="IBM 3270"/>
                <a:cs typeface="IBM 3270"/>
              </a:rPr>
              <a:t>expr</a:t>
            </a:r>
            <a:r>
              <a:rPr sz="1000" spc="55" dirty="0">
                <a:solidFill>
                  <a:srgbClr val="333333"/>
                </a:solidFill>
                <a:latin typeface="IBM 3270"/>
                <a:cs typeface="IBM 3270"/>
              </a:rPr>
              <a:t>=</a:t>
            </a:r>
            <a:r>
              <a:rPr sz="1000" spc="55" dirty="0">
                <a:solidFill>
                  <a:srgbClr val="BF6069"/>
                </a:solidFill>
                <a:latin typeface="IBM 3270"/>
                <a:cs typeface="IBM 3270"/>
              </a:rPr>
              <a:t>"</a:t>
            </a:r>
            <a:r>
              <a:rPr sz="1000" b="1" spc="55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//div[hasclass('oe_button_box')</a:t>
            </a:r>
            <a:r>
              <a:rPr sz="1000" spc="55" dirty="0">
                <a:solidFill>
                  <a:srgbClr val="BF6069"/>
                </a:solidFill>
                <a:latin typeface="IBM 3270"/>
                <a:cs typeface="IBM 3270"/>
              </a:rPr>
              <a:t>"</a:t>
            </a:r>
            <a:r>
              <a:rPr sz="1000" spc="110" dirty="0">
                <a:solidFill>
                  <a:srgbClr val="BF6069"/>
                </a:solidFill>
                <a:latin typeface="IBM 3270"/>
                <a:cs typeface="IBM 3270"/>
              </a:rPr>
              <a:t> </a:t>
            </a:r>
            <a:r>
              <a:rPr sz="1000" spc="-10" dirty="0">
                <a:solidFill>
                  <a:srgbClr val="795DA3"/>
                </a:solidFill>
                <a:latin typeface="IBM 3270"/>
                <a:cs typeface="IBM 3270"/>
              </a:rPr>
              <a:t>position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=</a:t>
            </a:r>
            <a:r>
              <a:rPr sz="1000" spc="-10" dirty="0">
                <a:solidFill>
                  <a:srgbClr val="BF6069"/>
                </a:solidFill>
                <a:latin typeface="IBM 3270"/>
                <a:cs typeface="IBM 3270"/>
              </a:rPr>
              <a:t>"..."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1000">
              <a:latin typeface="IBM 3270"/>
              <a:cs typeface="IBM 3270"/>
            </a:endParaRPr>
          </a:p>
          <a:p>
            <a:pPr marL="291465">
              <a:lnSpc>
                <a:spcPct val="100000"/>
              </a:lnSpc>
              <a:spcBef>
                <a:spcPts val="350"/>
              </a:spcBef>
            </a:pPr>
            <a:r>
              <a:rPr sz="800" spc="-10" dirty="0">
                <a:solidFill>
                  <a:srgbClr val="8E8E8E"/>
                </a:solidFill>
                <a:latin typeface="IBM 3270"/>
                <a:cs typeface="IBM 3270"/>
              </a:rPr>
              <a:t>&lt;!-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-</a:t>
            </a:r>
            <a:r>
              <a:rPr sz="800" spc="-15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finds</a:t>
            </a:r>
            <a:r>
              <a:rPr sz="800" spc="-1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the</a:t>
            </a:r>
            <a:r>
              <a:rPr sz="800" spc="-1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first</a:t>
            </a:r>
            <a:r>
              <a:rPr sz="800" spc="-1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div</a:t>
            </a:r>
            <a:r>
              <a:rPr sz="800" spc="-1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element</a:t>
            </a:r>
            <a:r>
              <a:rPr sz="800" spc="-15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using</a:t>
            </a:r>
            <a:r>
              <a:rPr sz="800" spc="-1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a</a:t>
            </a:r>
            <a:r>
              <a:rPr sz="800" spc="-1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class</a:t>
            </a:r>
            <a:r>
              <a:rPr sz="800" spc="-1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'oe_button_box' </a:t>
            </a:r>
            <a:r>
              <a:rPr sz="800" dirty="0">
                <a:solidFill>
                  <a:srgbClr val="8E8E8E"/>
                </a:solidFill>
                <a:latin typeface="Arial" panose="020B0604020202090204"/>
                <a:cs typeface="Arial" panose="020B0604020202090204"/>
              </a:rPr>
              <a:t>…</a:t>
            </a:r>
            <a:r>
              <a:rPr sz="800" spc="200" dirty="0">
                <a:solidFill>
                  <a:srgbClr val="8E8E8E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800" spc="-10" dirty="0">
                <a:solidFill>
                  <a:srgbClr val="8E8E8E"/>
                </a:solidFill>
                <a:latin typeface="IBM 3270"/>
                <a:cs typeface="IBM 3270"/>
              </a:rPr>
              <a:t>--</a:t>
            </a:r>
            <a:r>
              <a:rPr sz="800" spc="-50" dirty="0">
                <a:solidFill>
                  <a:srgbClr val="8E8E8E"/>
                </a:solidFill>
                <a:latin typeface="IBM 3270"/>
                <a:cs typeface="IBM 3270"/>
              </a:rPr>
              <a:t>&gt;</a:t>
            </a:r>
            <a:endParaRPr sz="800">
              <a:latin typeface="IBM 3270"/>
              <a:cs typeface="IBM 3270"/>
            </a:endParaRPr>
          </a:p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&lt;/</a:t>
            </a:r>
            <a:r>
              <a:rPr sz="1000" spc="-10" dirty="0">
                <a:solidFill>
                  <a:srgbClr val="62A35B"/>
                </a:solidFill>
                <a:latin typeface="IBM 3270"/>
                <a:cs typeface="IBM 3270"/>
              </a:rPr>
              <a:t>xpath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1000">
              <a:latin typeface="IBM 3270"/>
              <a:cs typeface="IBM 3270"/>
            </a:endParaRPr>
          </a:p>
        </p:txBody>
      </p:sp>
      <p:grpSp>
        <p:nvGrpSpPr>
          <p:cNvPr id="31" name="object 31"/>
          <p:cNvGrpSpPr/>
          <p:nvPr/>
        </p:nvGrpSpPr>
        <p:grpSpPr>
          <a:xfrm>
            <a:off x="5001502" y="1160457"/>
            <a:ext cx="1370330" cy="777875"/>
            <a:chOff x="5001502" y="1160457"/>
            <a:chExt cx="1370330" cy="777875"/>
          </a:xfrm>
        </p:grpSpPr>
        <p:sp>
          <p:nvSpPr>
            <p:cNvPr id="32" name="object 32"/>
            <p:cNvSpPr/>
            <p:nvPr/>
          </p:nvSpPr>
          <p:spPr>
            <a:xfrm>
              <a:off x="5006264" y="1186472"/>
              <a:ext cx="1323340" cy="747395"/>
            </a:xfrm>
            <a:custGeom>
              <a:avLst/>
              <a:gdLst/>
              <a:ahLst/>
              <a:cxnLst/>
              <a:rect l="l" t="t" r="r" b="b"/>
              <a:pathLst>
                <a:path w="1323339" h="747394">
                  <a:moveTo>
                    <a:pt x="0" y="747098"/>
                  </a:moveTo>
                  <a:lnTo>
                    <a:pt x="1323022" y="0"/>
                  </a:lnTo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3" name="object 33"/>
            <p:cNvSpPr/>
            <p:nvPr/>
          </p:nvSpPr>
          <p:spPr>
            <a:xfrm>
              <a:off x="6321562" y="1165220"/>
              <a:ext cx="45720" cy="35560"/>
            </a:xfrm>
            <a:custGeom>
              <a:avLst/>
              <a:gdLst/>
              <a:ahLst/>
              <a:cxnLst/>
              <a:rect l="l" t="t" r="r" b="b"/>
              <a:pathLst>
                <a:path w="45720" h="35559">
                  <a:moveTo>
                    <a:pt x="15474" y="34952"/>
                  </a:moveTo>
                  <a:lnTo>
                    <a:pt x="0" y="7554"/>
                  </a:lnTo>
                  <a:lnTo>
                    <a:pt x="45374" y="0"/>
                  </a:lnTo>
                  <a:lnTo>
                    <a:pt x="15474" y="34952"/>
                  </a:lnTo>
                  <a:close/>
                </a:path>
              </a:pathLst>
            </a:custGeom>
            <a:solidFill>
              <a:srgbClr val="59595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4" name="object 34"/>
            <p:cNvSpPr/>
            <p:nvPr/>
          </p:nvSpPr>
          <p:spPr>
            <a:xfrm>
              <a:off x="6321562" y="1165220"/>
              <a:ext cx="45720" cy="35560"/>
            </a:xfrm>
            <a:custGeom>
              <a:avLst/>
              <a:gdLst/>
              <a:ahLst/>
              <a:cxnLst/>
              <a:rect l="l" t="t" r="r" b="b"/>
              <a:pathLst>
                <a:path w="45720" h="35559">
                  <a:moveTo>
                    <a:pt x="15474" y="34952"/>
                  </a:moveTo>
                  <a:lnTo>
                    <a:pt x="45374" y="0"/>
                  </a:lnTo>
                  <a:lnTo>
                    <a:pt x="0" y="7554"/>
                  </a:lnTo>
                  <a:lnTo>
                    <a:pt x="15474" y="34952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hlinkClick r:id="rId1"/>
          </p:cNvPr>
          <p:cNvSpPr/>
          <p:nvPr/>
        </p:nvSpPr>
        <p:spPr>
          <a:xfrm>
            <a:off x="5525063" y="4353216"/>
            <a:ext cx="1318260" cy="277495"/>
          </a:xfrm>
          <a:custGeom>
            <a:avLst/>
            <a:gdLst/>
            <a:ahLst/>
            <a:cxnLst/>
            <a:rect l="l" t="t" r="r" b="b"/>
            <a:pathLst>
              <a:path w="1318259" h="277495">
                <a:moveTo>
                  <a:pt x="1179147" y="277499"/>
                </a:moveTo>
                <a:lnTo>
                  <a:pt x="138749" y="277499"/>
                </a:lnTo>
                <a:lnTo>
                  <a:pt x="94895" y="270425"/>
                </a:lnTo>
                <a:lnTo>
                  <a:pt x="56807" y="250727"/>
                </a:lnTo>
                <a:lnTo>
                  <a:pt x="26771" y="220691"/>
                </a:lnTo>
                <a:lnTo>
                  <a:pt x="7073" y="182603"/>
                </a:lnTo>
                <a:lnTo>
                  <a:pt x="0" y="138749"/>
                </a:lnTo>
                <a:lnTo>
                  <a:pt x="7073" y="94895"/>
                </a:lnTo>
                <a:lnTo>
                  <a:pt x="26771" y="56807"/>
                </a:lnTo>
                <a:lnTo>
                  <a:pt x="56807" y="26771"/>
                </a:lnTo>
                <a:lnTo>
                  <a:pt x="94895" y="7073"/>
                </a:lnTo>
                <a:lnTo>
                  <a:pt x="138749" y="0"/>
                </a:lnTo>
                <a:lnTo>
                  <a:pt x="1179147" y="0"/>
                </a:lnTo>
                <a:lnTo>
                  <a:pt x="1232247" y="10565"/>
                </a:lnTo>
                <a:lnTo>
                  <a:pt x="1277247" y="40649"/>
                </a:lnTo>
                <a:lnTo>
                  <a:pt x="1307331" y="85649"/>
                </a:lnTo>
                <a:lnTo>
                  <a:pt x="1317897" y="138749"/>
                </a:lnTo>
                <a:lnTo>
                  <a:pt x="1310823" y="182603"/>
                </a:lnTo>
                <a:lnTo>
                  <a:pt x="1291125" y="220691"/>
                </a:lnTo>
                <a:lnTo>
                  <a:pt x="1261089" y="250727"/>
                </a:lnTo>
                <a:lnTo>
                  <a:pt x="1223001" y="270425"/>
                </a:lnTo>
                <a:lnTo>
                  <a:pt x="1179147" y="277499"/>
                </a:lnTo>
                <a:close/>
              </a:path>
            </a:pathLst>
          </a:custGeom>
          <a:solidFill>
            <a:srgbClr val="017E8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5796722" y="4397986"/>
            <a:ext cx="774065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b="1" spc="-85" dirty="0">
                <a:solidFill>
                  <a:srgbClr val="FFFFFF"/>
                </a:solidFill>
                <a:latin typeface="Verdana" panose="020B0804030504040204"/>
                <a:cs typeface="Verdana" panose="020B0804030504040204"/>
                <a:hlinkClick r:id="rId1"/>
              </a:rPr>
              <a:t>CLICK</a:t>
            </a:r>
            <a:r>
              <a:rPr sz="1000" b="1" spc="-90" dirty="0">
                <a:solidFill>
                  <a:srgbClr val="FFFFFF"/>
                </a:solidFill>
                <a:latin typeface="Verdana" panose="020B0804030504040204"/>
                <a:cs typeface="Verdana" panose="020B0804030504040204"/>
                <a:hlinkClick r:id="rId1"/>
              </a:rPr>
              <a:t> </a:t>
            </a:r>
            <a:r>
              <a:rPr sz="1000" b="1" spc="-80" dirty="0">
                <a:solidFill>
                  <a:srgbClr val="FFFFFF"/>
                </a:solidFill>
                <a:latin typeface="Verdana" panose="020B0804030504040204"/>
                <a:cs typeface="Verdana" panose="020B0804030504040204"/>
                <a:hlinkClick r:id="rId1"/>
              </a:rPr>
              <a:t>HERE</a:t>
            </a:r>
            <a:endParaRPr sz="1000">
              <a:latin typeface="Verdana" panose="020B0804030504040204"/>
              <a:cs typeface="Verdana" panose="020B0804030504040204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-19049" y="3581917"/>
            <a:ext cx="2722245" cy="1581150"/>
            <a:chOff x="-19049" y="3581917"/>
            <a:chExt cx="2722245" cy="158115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730647"/>
              <a:ext cx="2549732" cy="141284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287" y="3816379"/>
              <a:ext cx="2478292" cy="1341397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0" y="3803642"/>
              <a:ext cx="2468880" cy="1339850"/>
            </a:xfrm>
            <a:custGeom>
              <a:avLst/>
              <a:gdLst/>
              <a:ahLst/>
              <a:cxnLst/>
              <a:rect l="l" t="t" r="r" b="b"/>
              <a:pathLst>
                <a:path w="2468880" h="1339850">
                  <a:moveTo>
                    <a:pt x="0" y="0"/>
                  </a:moveTo>
                  <a:lnTo>
                    <a:pt x="2468749" y="0"/>
                  </a:lnTo>
                  <a:lnTo>
                    <a:pt x="2468749" y="1339847"/>
                  </a:lnTo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329312" y="3581917"/>
              <a:ext cx="373756" cy="373761"/>
            </a:xfrm>
            <a:prstGeom prst="rect">
              <a:avLst/>
            </a:prstGeom>
          </p:spPr>
        </p:pic>
      </p:grpSp>
      <p:pic>
        <p:nvPicPr>
          <p:cNvPr id="9" name="object 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3922467" y="2601269"/>
            <a:ext cx="827995" cy="202849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3922467" y="1495262"/>
            <a:ext cx="827995" cy="202859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3922467" y="2048263"/>
            <a:ext cx="827995" cy="202859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3972617" y="3189269"/>
            <a:ext cx="815545" cy="199799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3640667" y="674994"/>
            <a:ext cx="633095" cy="5232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250" b="1" i="1" spc="-640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Keys</a:t>
            </a:r>
            <a:endParaRPr sz="3250">
              <a:latin typeface="Trebuchet MS" panose="020B0703020202090204"/>
              <a:cs typeface="Trebuchet MS" panose="020B0703020202090204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3743960" y="1174750"/>
            <a:ext cx="959485" cy="16744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0000"/>
              </a:lnSpc>
              <a:spcBef>
                <a:spcPts val="100"/>
              </a:spcBef>
            </a:pPr>
            <a:r>
              <a:rPr sz="2400" b="1" i="1" spc="-160" dirty="0">
                <a:solidFill>
                  <a:srgbClr val="595959"/>
                </a:solidFill>
                <a:latin typeface="Liberation Sans Narrow"/>
                <a:cs typeface="Liberation Sans Narrow"/>
              </a:rPr>
              <a:t>before </a:t>
            </a:r>
            <a:r>
              <a:rPr sz="2400" b="1" i="1" spc="-10" dirty="0">
                <a:solidFill>
                  <a:srgbClr val="595959"/>
                </a:solidFill>
                <a:latin typeface="Liberation Sans Narrow"/>
                <a:cs typeface="Liberation Sans Narrow"/>
              </a:rPr>
              <a:t>after </a:t>
            </a:r>
            <a:r>
              <a:rPr sz="2400" b="1" i="1" spc="-110" dirty="0">
                <a:solidFill>
                  <a:srgbClr val="595959"/>
                </a:solidFill>
                <a:latin typeface="Liberation Sans Narrow"/>
                <a:cs typeface="Liberation Sans Narrow"/>
              </a:rPr>
              <a:t>inside</a:t>
            </a:r>
            <a:endParaRPr sz="2400">
              <a:latin typeface="Liberation Sans Narrow"/>
              <a:cs typeface="Liberation Sans Narro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806216" y="1510065"/>
            <a:ext cx="32188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-</a:t>
            </a:r>
            <a:r>
              <a:rPr sz="1200" spc="29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inserts</a:t>
            </a:r>
            <a:r>
              <a:rPr sz="1200" spc="-75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5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BODY</a:t>
            </a:r>
            <a:r>
              <a:rPr sz="1200" spc="-7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35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before</a:t>
            </a:r>
            <a:r>
              <a:rPr sz="1200" spc="-7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the</a:t>
            </a:r>
            <a:r>
              <a:rPr sz="1200" spc="-75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5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matched</a:t>
            </a:r>
            <a:r>
              <a:rPr sz="1200" spc="-7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1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element</a:t>
            </a:r>
            <a:endParaRPr sz="1200">
              <a:latin typeface="Verdana" panose="020B0804030504040204"/>
              <a:cs typeface="Verdana" panose="020B0804030504040204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777079" y="2058704"/>
            <a:ext cx="30911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-</a:t>
            </a:r>
            <a:r>
              <a:rPr sz="1200" spc="285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inserts</a:t>
            </a:r>
            <a:r>
              <a:rPr sz="1200" spc="-75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5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BODY</a:t>
            </a:r>
            <a:r>
              <a:rPr sz="1200" spc="-7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after</a:t>
            </a:r>
            <a:r>
              <a:rPr sz="1200" spc="-7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the</a:t>
            </a:r>
            <a:r>
              <a:rPr sz="1200" spc="-75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5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matched</a:t>
            </a:r>
            <a:r>
              <a:rPr sz="1200" spc="-75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2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element</a:t>
            </a:r>
            <a:endParaRPr sz="1200">
              <a:latin typeface="Verdana" panose="020B0804030504040204"/>
              <a:cs typeface="Verdana" panose="020B0804030504040204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788880" y="2607343"/>
            <a:ext cx="381190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-</a:t>
            </a:r>
            <a:r>
              <a:rPr sz="1200" spc="28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appends</a:t>
            </a:r>
            <a:r>
              <a:rPr sz="1200" spc="-75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5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BODY</a:t>
            </a:r>
            <a:r>
              <a:rPr sz="1200" spc="-75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35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to</a:t>
            </a:r>
            <a:r>
              <a:rPr sz="1200" spc="-8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the</a:t>
            </a:r>
            <a:r>
              <a:rPr sz="1200" spc="-75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35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end</a:t>
            </a:r>
            <a:r>
              <a:rPr sz="1200" spc="-75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1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of</a:t>
            </a:r>
            <a:r>
              <a:rPr sz="1200" spc="-8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the</a:t>
            </a:r>
            <a:r>
              <a:rPr sz="1200" spc="-75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5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matched</a:t>
            </a:r>
            <a:r>
              <a:rPr sz="1200" spc="-75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1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element</a:t>
            </a:r>
            <a:endParaRPr sz="1200">
              <a:latin typeface="Verdana" panose="020B0804030504040204"/>
              <a:cs typeface="Verdana" panose="020B0804030504040204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3792855" y="3030855"/>
            <a:ext cx="4217670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i="1" spc="-180" dirty="0">
                <a:solidFill>
                  <a:srgbClr val="595959"/>
                </a:solidFill>
                <a:latin typeface="Liberation Sans Narrow"/>
                <a:cs typeface="Liberation Sans Narrow"/>
              </a:rPr>
              <a:t>replace</a:t>
            </a:r>
            <a:r>
              <a:rPr sz="2400" b="1" i="1" spc="140" dirty="0">
                <a:solidFill>
                  <a:srgbClr val="595959"/>
                </a:solidFill>
                <a:latin typeface="Liberation Sans Narrow"/>
                <a:cs typeface="Liberation Sans Narrow"/>
              </a:rPr>
              <a:t> </a:t>
            </a:r>
            <a:r>
              <a:rPr sz="120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-</a:t>
            </a:r>
            <a:r>
              <a:rPr sz="1200" spc="275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3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replaces</a:t>
            </a:r>
            <a:r>
              <a:rPr sz="1200" spc="-8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the</a:t>
            </a:r>
            <a:r>
              <a:rPr sz="1200" spc="-8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5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matched</a:t>
            </a:r>
            <a:r>
              <a:rPr sz="1200" spc="-8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6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element</a:t>
            </a:r>
            <a:r>
              <a:rPr sz="1200" spc="-85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5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with</a:t>
            </a:r>
            <a:r>
              <a:rPr sz="1200" spc="-8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2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BODY</a:t>
            </a:r>
            <a:endParaRPr sz="1200">
              <a:latin typeface="Verdana" panose="020B0804030504040204"/>
              <a:cs typeface="Verdana" panose="020B0804030504040204"/>
            </a:endParaRPr>
          </a:p>
        </p:txBody>
      </p:sp>
      <p:pic>
        <p:nvPicPr>
          <p:cNvPr id="19" name="object 19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87149" y="356149"/>
            <a:ext cx="968273" cy="237224"/>
          </a:xfrm>
          <a:prstGeom prst="rect">
            <a:avLst/>
          </a:prstGeom>
        </p:spPr>
      </p:pic>
      <p:sp>
        <p:nvSpPr>
          <p:cNvPr id="20" name="object 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65" dirty="0"/>
              <a:t>Xpath</a:t>
            </a:r>
            <a:r>
              <a:rPr spc="-25" dirty="0"/>
              <a:t> </a:t>
            </a:r>
            <a:r>
              <a:rPr spc="165" dirty="0"/>
              <a:t>-</a:t>
            </a:r>
            <a:r>
              <a:rPr spc="-20" dirty="0"/>
              <a:t> </a:t>
            </a:r>
            <a:r>
              <a:rPr spc="-215" dirty="0"/>
              <a:t>position</a:t>
            </a:r>
            <a:endParaRPr spc="-215" dirty="0"/>
          </a:p>
        </p:txBody>
      </p:sp>
      <p:pic>
        <p:nvPicPr>
          <p:cNvPr id="21" name="object 21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2413930" y="136944"/>
            <a:ext cx="377531" cy="377528"/>
          </a:xfrm>
          <a:prstGeom prst="rect">
            <a:avLst/>
          </a:prstGeom>
        </p:spPr>
      </p:pic>
      <p:grpSp>
        <p:nvGrpSpPr>
          <p:cNvPr id="22" name="object 22"/>
          <p:cNvGrpSpPr/>
          <p:nvPr/>
        </p:nvGrpSpPr>
        <p:grpSpPr>
          <a:xfrm>
            <a:off x="156649" y="1503321"/>
            <a:ext cx="3383915" cy="1782445"/>
            <a:chOff x="156649" y="1503321"/>
            <a:chExt cx="3383915" cy="1782445"/>
          </a:xfrm>
        </p:grpSpPr>
        <p:pic>
          <p:nvPicPr>
            <p:cNvPr id="23" name="object 23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56649" y="1503321"/>
              <a:ext cx="3383693" cy="1782296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232849" y="1560471"/>
              <a:ext cx="3231515" cy="1630045"/>
            </a:xfrm>
            <a:custGeom>
              <a:avLst/>
              <a:gdLst/>
              <a:ahLst/>
              <a:cxnLst/>
              <a:rect l="l" t="t" r="r" b="b"/>
              <a:pathLst>
                <a:path w="3231515" h="1630045">
                  <a:moveTo>
                    <a:pt x="3031943" y="1629896"/>
                  </a:moveTo>
                  <a:lnTo>
                    <a:pt x="199352" y="1629896"/>
                  </a:lnTo>
                  <a:lnTo>
                    <a:pt x="153642" y="1624631"/>
                  </a:lnTo>
                  <a:lnTo>
                    <a:pt x="111681" y="1609634"/>
                  </a:lnTo>
                  <a:lnTo>
                    <a:pt x="74667" y="1586102"/>
                  </a:lnTo>
                  <a:lnTo>
                    <a:pt x="43795" y="1555230"/>
                  </a:lnTo>
                  <a:lnTo>
                    <a:pt x="20262" y="1518216"/>
                  </a:lnTo>
                  <a:lnTo>
                    <a:pt x="5264" y="1476256"/>
                  </a:lnTo>
                  <a:lnTo>
                    <a:pt x="0" y="1430547"/>
                  </a:lnTo>
                  <a:lnTo>
                    <a:pt x="0" y="199352"/>
                  </a:lnTo>
                  <a:lnTo>
                    <a:pt x="5264" y="153642"/>
                  </a:lnTo>
                  <a:lnTo>
                    <a:pt x="20262" y="111681"/>
                  </a:lnTo>
                  <a:lnTo>
                    <a:pt x="43795" y="74667"/>
                  </a:lnTo>
                  <a:lnTo>
                    <a:pt x="74667" y="43795"/>
                  </a:lnTo>
                  <a:lnTo>
                    <a:pt x="111681" y="20262"/>
                  </a:lnTo>
                  <a:lnTo>
                    <a:pt x="153642" y="5264"/>
                  </a:lnTo>
                  <a:lnTo>
                    <a:pt x="199352" y="0"/>
                  </a:lnTo>
                  <a:lnTo>
                    <a:pt x="3031943" y="0"/>
                  </a:lnTo>
                  <a:lnTo>
                    <a:pt x="3071018" y="3865"/>
                  </a:lnTo>
                  <a:lnTo>
                    <a:pt x="3108231" y="15174"/>
                  </a:lnTo>
                  <a:lnTo>
                    <a:pt x="3142538" y="33493"/>
                  </a:lnTo>
                  <a:lnTo>
                    <a:pt x="3172893" y="58389"/>
                  </a:lnTo>
                  <a:lnTo>
                    <a:pt x="3197796" y="88752"/>
                  </a:lnTo>
                  <a:lnTo>
                    <a:pt x="3216118" y="123064"/>
                  </a:lnTo>
                  <a:lnTo>
                    <a:pt x="3227427" y="160279"/>
                  </a:lnTo>
                  <a:lnTo>
                    <a:pt x="3231293" y="199352"/>
                  </a:lnTo>
                  <a:lnTo>
                    <a:pt x="3231293" y="1430547"/>
                  </a:lnTo>
                  <a:lnTo>
                    <a:pt x="3226028" y="1476256"/>
                  </a:lnTo>
                  <a:lnTo>
                    <a:pt x="3211031" y="1518216"/>
                  </a:lnTo>
                  <a:lnTo>
                    <a:pt x="3187499" y="1555230"/>
                  </a:lnTo>
                  <a:lnTo>
                    <a:pt x="3156627" y="1586102"/>
                  </a:lnTo>
                  <a:lnTo>
                    <a:pt x="3119613" y="1609634"/>
                  </a:lnTo>
                  <a:lnTo>
                    <a:pt x="3077653" y="1624631"/>
                  </a:lnTo>
                  <a:lnTo>
                    <a:pt x="3031943" y="1629896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5" name="object 25"/>
            <p:cNvSpPr/>
            <p:nvPr/>
          </p:nvSpPr>
          <p:spPr>
            <a:xfrm>
              <a:off x="232849" y="1560471"/>
              <a:ext cx="3231515" cy="1630045"/>
            </a:xfrm>
            <a:custGeom>
              <a:avLst/>
              <a:gdLst/>
              <a:ahLst/>
              <a:cxnLst/>
              <a:rect l="l" t="t" r="r" b="b"/>
              <a:pathLst>
                <a:path w="3231515" h="1630045">
                  <a:moveTo>
                    <a:pt x="0" y="199352"/>
                  </a:moveTo>
                  <a:lnTo>
                    <a:pt x="5264" y="153642"/>
                  </a:lnTo>
                  <a:lnTo>
                    <a:pt x="20262" y="111681"/>
                  </a:lnTo>
                  <a:lnTo>
                    <a:pt x="43795" y="74667"/>
                  </a:lnTo>
                  <a:lnTo>
                    <a:pt x="74667" y="43795"/>
                  </a:lnTo>
                  <a:lnTo>
                    <a:pt x="111681" y="20262"/>
                  </a:lnTo>
                  <a:lnTo>
                    <a:pt x="153642" y="5264"/>
                  </a:lnTo>
                  <a:lnTo>
                    <a:pt x="199352" y="0"/>
                  </a:lnTo>
                  <a:lnTo>
                    <a:pt x="3031943" y="0"/>
                  </a:lnTo>
                  <a:lnTo>
                    <a:pt x="3071018" y="3865"/>
                  </a:lnTo>
                  <a:lnTo>
                    <a:pt x="3108231" y="15174"/>
                  </a:lnTo>
                  <a:lnTo>
                    <a:pt x="3142538" y="33493"/>
                  </a:lnTo>
                  <a:lnTo>
                    <a:pt x="3172893" y="58389"/>
                  </a:lnTo>
                  <a:lnTo>
                    <a:pt x="3197796" y="88752"/>
                  </a:lnTo>
                  <a:lnTo>
                    <a:pt x="3216118" y="123064"/>
                  </a:lnTo>
                  <a:lnTo>
                    <a:pt x="3227427" y="160279"/>
                  </a:lnTo>
                  <a:lnTo>
                    <a:pt x="3231293" y="199352"/>
                  </a:lnTo>
                  <a:lnTo>
                    <a:pt x="3231293" y="1430547"/>
                  </a:lnTo>
                  <a:lnTo>
                    <a:pt x="3226028" y="1476256"/>
                  </a:lnTo>
                  <a:lnTo>
                    <a:pt x="3211031" y="1518216"/>
                  </a:lnTo>
                  <a:lnTo>
                    <a:pt x="3187499" y="1555230"/>
                  </a:lnTo>
                  <a:lnTo>
                    <a:pt x="3156627" y="1586102"/>
                  </a:lnTo>
                  <a:lnTo>
                    <a:pt x="3119613" y="1609634"/>
                  </a:lnTo>
                  <a:lnTo>
                    <a:pt x="3077653" y="1624631"/>
                  </a:lnTo>
                  <a:lnTo>
                    <a:pt x="3031943" y="1629896"/>
                  </a:lnTo>
                  <a:lnTo>
                    <a:pt x="199352" y="1629896"/>
                  </a:lnTo>
                  <a:lnTo>
                    <a:pt x="153642" y="1624631"/>
                  </a:lnTo>
                  <a:lnTo>
                    <a:pt x="111681" y="1609634"/>
                  </a:lnTo>
                  <a:lnTo>
                    <a:pt x="74667" y="1586102"/>
                  </a:lnTo>
                  <a:lnTo>
                    <a:pt x="43795" y="1555230"/>
                  </a:lnTo>
                  <a:lnTo>
                    <a:pt x="20262" y="1518216"/>
                  </a:lnTo>
                  <a:lnTo>
                    <a:pt x="5264" y="1476256"/>
                  </a:lnTo>
                  <a:lnTo>
                    <a:pt x="0" y="1430547"/>
                  </a:lnTo>
                  <a:lnTo>
                    <a:pt x="0" y="199352"/>
                  </a:lnTo>
                  <a:close/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6" name="object 26"/>
          <p:cNvSpPr txBox="1"/>
          <p:nvPr/>
        </p:nvSpPr>
        <p:spPr>
          <a:xfrm>
            <a:off x="433985" y="1559125"/>
            <a:ext cx="2870835" cy="1548130"/>
          </a:xfrm>
          <a:prstGeom prst="rect">
            <a:avLst/>
          </a:prstGeom>
        </p:spPr>
        <p:txBody>
          <a:bodyPr vert="horz" wrap="square" lIns="0" tIns="679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35"/>
              </a:spcBef>
            </a:pPr>
            <a:r>
              <a:rPr sz="1000" dirty="0">
                <a:solidFill>
                  <a:srgbClr val="333333"/>
                </a:solidFill>
                <a:latin typeface="IBM 3270"/>
                <a:cs typeface="IBM 3270"/>
              </a:rPr>
              <a:t>&lt;</a:t>
            </a:r>
            <a:r>
              <a:rPr sz="1000" dirty="0">
                <a:solidFill>
                  <a:srgbClr val="62A35B"/>
                </a:solidFill>
                <a:latin typeface="IBM 3270"/>
                <a:cs typeface="IBM 3270"/>
              </a:rPr>
              <a:t>xpath</a:t>
            </a:r>
            <a:r>
              <a:rPr sz="1000" spc="50" dirty="0">
                <a:solidFill>
                  <a:srgbClr val="62A35B"/>
                </a:solidFill>
                <a:latin typeface="IBM 3270"/>
                <a:cs typeface="IBM 3270"/>
              </a:rPr>
              <a:t> </a:t>
            </a:r>
            <a:r>
              <a:rPr sz="1000" spc="55" dirty="0">
                <a:solidFill>
                  <a:srgbClr val="795DA3"/>
                </a:solidFill>
                <a:latin typeface="IBM 3270"/>
                <a:cs typeface="IBM 3270"/>
              </a:rPr>
              <a:t>expr</a:t>
            </a:r>
            <a:r>
              <a:rPr sz="1000" spc="55" dirty="0">
                <a:solidFill>
                  <a:srgbClr val="333333"/>
                </a:solidFill>
                <a:latin typeface="IBM 3270"/>
                <a:cs typeface="IBM 3270"/>
              </a:rPr>
              <a:t>=</a:t>
            </a:r>
            <a:r>
              <a:rPr sz="1000" spc="55" dirty="0">
                <a:solidFill>
                  <a:srgbClr val="BF6069"/>
                </a:solidFill>
                <a:latin typeface="IBM 3270"/>
                <a:cs typeface="IBM 3270"/>
              </a:rPr>
              <a:t>"</a:t>
            </a:r>
            <a:r>
              <a:rPr sz="1000" b="1" spc="55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...</a:t>
            </a:r>
            <a:r>
              <a:rPr sz="1000" spc="55" dirty="0">
                <a:solidFill>
                  <a:srgbClr val="BF6069"/>
                </a:solidFill>
                <a:latin typeface="IBM 3270"/>
                <a:cs typeface="IBM 3270"/>
              </a:rPr>
              <a:t>"</a:t>
            </a:r>
            <a:r>
              <a:rPr sz="1000" spc="50" dirty="0">
                <a:solidFill>
                  <a:srgbClr val="BF6069"/>
                </a:solidFill>
                <a:latin typeface="IBM 3270"/>
                <a:cs typeface="IBM 3270"/>
              </a:rPr>
              <a:t> </a:t>
            </a:r>
            <a:r>
              <a:rPr sz="1000" b="1" spc="40" dirty="0">
                <a:solidFill>
                  <a:srgbClr val="795DA3"/>
                </a:solidFill>
                <a:latin typeface="Trebuchet MS" panose="020B0703020202090204"/>
                <a:cs typeface="Trebuchet MS" panose="020B0703020202090204"/>
              </a:rPr>
              <a:t>position</a:t>
            </a:r>
            <a:r>
              <a:rPr sz="1000" b="1" spc="4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1000" b="1" spc="40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"</a:t>
            </a:r>
            <a:r>
              <a:rPr sz="1000" b="1" i="1" u="sng" spc="40" dirty="0">
                <a:solidFill>
                  <a:srgbClr val="BF6069"/>
                </a:solidFill>
                <a:uFill>
                  <a:solidFill>
                    <a:srgbClr val="BF6069"/>
                  </a:solidFill>
                </a:uFill>
                <a:latin typeface="Courier New" panose="02070409020205090404"/>
                <a:cs typeface="Courier New" panose="02070409020205090404"/>
              </a:rPr>
              <a:t>KEY</a:t>
            </a:r>
            <a:r>
              <a:rPr sz="1000" b="1" u="none" spc="40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"</a:t>
            </a:r>
            <a:r>
              <a:rPr sz="1000" u="none" spc="4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1000">
              <a:latin typeface="IBM 3270"/>
              <a:cs typeface="IBM 3270"/>
            </a:endParaRPr>
          </a:p>
          <a:p>
            <a:pPr marL="291465">
              <a:lnSpc>
                <a:spcPct val="100000"/>
              </a:lnSpc>
              <a:spcBef>
                <a:spcPts val="350"/>
              </a:spcBef>
            </a:pPr>
            <a:r>
              <a:rPr sz="800" spc="-10" dirty="0">
                <a:solidFill>
                  <a:srgbClr val="8E8E8E"/>
                </a:solidFill>
                <a:latin typeface="IBM 3270"/>
                <a:cs typeface="IBM 3270"/>
              </a:rPr>
              <a:t>&lt;!-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-</a:t>
            </a:r>
            <a:r>
              <a:rPr sz="800" spc="-25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b="1" spc="-45" dirty="0">
                <a:solidFill>
                  <a:srgbClr val="8E8E8E"/>
                </a:solidFill>
                <a:latin typeface="Trebuchet MS" panose="020B0703020202090204"/>
                <a:cs typeface="Trebuchet MS" panose="020B0703020202090204"/>
              </a:rPr>
              <a:t>BODY</a:t>
            </a:r>
            <a:r>
              <a:rPr sz="800" b="1" spc="170" dirty="0">
                <a:solidFill>
                  <a:srgbClr val="8E8E8E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used</a:t>
            </a:r>
            <a:r>
              <a:rPr sz="800" spc="-2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based</a:t>
            </a:r>
            <a:r>
              <a:rPr sz="800" spc="-2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on</a:t>
            </a:r>
            <a:r>
              <a:rPr sz="800" spc="-2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the</a:t>
            </a:r>
            <a:r>
              <a:rPr sz="800" spc="-2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position</a:t>
            </a:r>
            <a:r>
              <a:rPr sz="800" spc="-25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dirty="0">
                <a:solidFill>
                  <a:srgbClr val="8E8E8E"/>
                </a:solidFill>
                <a:latin typeface="IBM 3270"/>
                <a:cs typeface="IBM 3270"/>
              </a:rPr>
              <a:t>value</a:t>
            </a:r>
            <a:r>
              <a:rPr sz="800" spc="-20" dirty="0">
                <a:solidFill>
                  <a:srgbClr val="8E8E8E"/>
                </a:solidFill>
                <a:latin typeface="IBM 3270"/>
                <a:cs typeface="IBM 3270"/>
              </a:rPr>
              <a:t> </a:t>
            </a:r>
            <a:r>
              <a:rPr sz="800" spc="-10" dirty="0">
                <a:solidFill>
                  <a:srgbClr val="8E8E8E"/>
                </a:solidFill>
                <a:latin typeface="IBM 3270"/>
                <a:cs typeface="IBM 3270"/>
              </a:rPr>
              <a:t>–-</a:t>
            </a:r>
            <a:r>
              <a:rPr sz="800" spc="-50" dirty="0">
                <a:solidFill>
                  <a:srgbClr val="8E8E8E"/>
                </a:solidFill>
                <a:latin typeface="IBM 3270"/>
                <a:cs typeface="IBM 3270"/>
              </a:rPr>
              <a:t>&gt;</a:t>
            </a:r>
            <a:endParaRPr sz="800">
              <a:latin typeface="IBM 3270"/>
              <a:cs typeface="IBM 3270"/>
            </a:endParaRPr>
          </a:p>
          <a:p>
            <a:pPr marL="235585">
              <a:lnSpc>
                <a:spcPct val="100000"/>
              </a:lnSpc>
              <a:spcBef>
                <a:spcPts val="195"/>
              </a:spcBef>
            </a:pPr>
            <a:r>
              <a:rPr sz="900" spc="-10" dirty="0">
                <a:solidFill>
                  <a:srgbClr val="333333"/>
                </a:solidFill>
                <a:latin typeface="IBM 3270"/>
                <a:cs typeface="IBM 3270"/>
              </a:rPr>
              <a:t>&lt;</a:t>
            </a:r>
            <a:r>
              <a:rPr sz="900" spc="-10" dirty="0">
                <a:solidFill>
                  <a:srgbClr val="62A35B"/>
                </a:solidFill>
                <a:latin typeface="IBM 3270"/>
                <a:cs typeface="IBM 3270"/>
              </a:rPr>
              <a:t>group</a:t>
            </a:r>
            <a:r>
              <a:rPr sz="9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900">
              <a:latin typeface="IBM 3270"/>
              <a:cs typeface="IBM 3270"/>
            </a:endParaRPr>
          </a:p>
          <a:p>
            <a:pPr marL="444500">
              <a:lnSpc>
                <a:spcPct val="100000"/>
              </a:lnSpc>
              <a:spcBef>
                <a:spcPts val="195"/>
              </a:spcBef>
            </a:pPr>
            <a:r>
              <a:rPr sz="900" dirty="0">
                <a:solidFill>
                  <a:srgbClr val="333333"/>
                </a:solidFill>
                <a:latin typeface="IBM 3270"/>
                <a:cs typeface="IBM 3270"/>
              </a:rPr>
              <a:t>&lt;</a:t>
            </a:r>
            <a:r>
              <a:rPr sz="900" dirty="0">
                <a:solidFill>
                  <a:srgbClr val="62A35B"/>
                </a:solidFill>
                <a:latin typeface="IBM 3270"/>
                <a:cs typeface="IBM 3270"/>
              </a:rPr>
              <a:t>field</a:t>
            </a:r>
            <a:r>
              <a:rPr sz="900" spc="20" dirty="0">
                <a:solidFill>
                  <a:srgbClr val="62A35B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795DA3"/>
                </a:solidFill>
                <a:latin typeface="IBM 3270"/>
                <a:cs typeface="IBM 3270"/>
              </a:rPr>
              <a:t>name</a:t>
            </a:r>
            <a:r>
              <a:rPr sz="900" spc="-10" dirty="0">
                <a:solidFill>
                  <a:srgbClr val="333333"/>
                </a:solidFill>
                <a:latin typeface="IBM 3270"/>
                <a:cs typeface="IBM 3270"/>
              </a:rPr>
              <a:t>=</a:t>
            </a:r>
            <a:r>
              <a:rPr sz="900" spc="-10" dirty="0">
                <a:solidFill>
                  <a:srgbClr val="BF6069"/>
                </a:solidFill>
                <a:latin typeface="IBM 3270"/>
                <a:cs typeface="IBM 3270"/>
              </a:rPr>
              <a:t>"new_field_1"</a:t>
            </a:r>
            <a:r>
              <a:rPr sz="900" spc="-10" dirty="0">
                <a:solidFill>
                  <a:srgbClr val="333333"/>
                </a:solidFill>
                <a:latin typeface="IBM 3270"/>
                <a:cs typeface="IBM 3270"/>
              </a:rPr>
              <a:t>/&gt;</a:t>
            </a:r>
            <a:endParaRPr sz="900">
              <a:latin typeface="IBM 3270"/>
              <a:cs typeface="IBM 3270"/>
            </a:endParaRPr>
          </a:p>
          <a:p>
            <a:pPr marL="256540">
              <a:lnSpc>
                <a:spcPct val="100000"/>
              </a:lnSpc>
              <a:spcBef>
                <a:spcPts val="195"/>
              </a:spcBef>
            </a:pPr>
            <a:r>
              <a:rPr sz="900" spc="-10" dirty="0">
                <a:solidFill>
                  <a:srgbClr val="333333"/>
                </a:solidFill>
                <a:latin typeface="IBM 3270"/>
                <a:cs typeface="IBM 3270"/>
              </a:rPr>
              <a:t>&lt;/</a:t>
            </a:r>
            <a:r>
              <a:rPr sz="900" spc="-10" dirty="0">
                <a:solidFill>
                  <a:srgbClr val="62A35B"/>
                </a:solidFill>
                <a:latin typeface="IBM 3270"/>
                <a:cs typeface="IBM 3270"/>
              </a:rPr>
              <a:t>group</a:t>
            </a:r>
            <a:r>
              <a:rPr sz="9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900">
              <a:latin typeface="IBM 3270"/>
              <a:cs typeface="IBM 3270"/>
            </a:endParaRPr>
          </a:p>
          <a:p>
            <a:pPr marL="235585">
              <a:lnSpc>
                <a:spcPct val="100000"/>
              </a:lnSpc>
              <a:spcBef>
                <a:spcPts val="195"/>
              </a:spcBef>
            </a:pPr>
            <a:r>
              <a:rPr sz="900" spc="-10" dirty="0">
                <a:solidFill>
                  <a:srgbClr val="333333"/>
                </a:solidFill>
                <a:latin typeface="IBM 3270"/>
                <a:cs typeface="IBM 3270"/>
              </a:rPr>
              <a:t>&lt;</a:t>
            </a:r>
            <a:r>
              <a:rPr sz="900" spc="-10" dirty="0">
                <a:solidFill>
                  <a:srgbClr val="62A35B"/>
                </a:solidFill>
                <a:latin typeface="IBM 3270"/>
                <a:cs typeface="IBM 3270"/>
              </a:rPr>
              <a:t>group</a:t>
            </a:r>
            <a:r>
              <a:rPr sz="9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900">
              <a:latin typeface="IBM 3270"/>
              <a:cs typeface="IBM 3270"/>
            </a:endParaRPr>
          </a:p>
          <a:p>
            <a:pPr marL="444500">
              <a:lnSpc>
                <a:spcPct val="100000"/>
              </a:lnSpc>
              <a:spcBef>
                <a:spcPts val="195"/>
              </a:spcBef>
            </a:pPr>
            <a:r>
              <a:rPr sz="900" dirty="0">
                <a:solidFill>
                  <a:srgbClr val="333333"/>
                </a:solidFill>
                <a:latin typeface="IBM 3270"/>
                <a:cs typeface="IBM 3270"/>
              </a:rPr>
              <a:t>&lt;</a:t>
            </a:r>
            <a:r>
              <a:rPr sz="900" dirty="0">
                <a:solidFill>
                  <a:srgbClr val="62A35B"/>
                </a:solidFill>
                <a:latin typeface="IBM 3270"/>
                <a:cs typeface="IBM 3270"/>
              </a:rPr>
              <a:t>field</a:t>
            </a:r>
            <a:r>
              <a:rPr sz="900" spc="20" dirty="0">
                <a:solidFill>
                  <a:srgbClr val="62A35B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795DA3"/>
                </a:solidFill>
                <a:latin typeface="IBM 3270"/>
                <a:cs typeface="IBM 3270"/>
              </a:rPr>
              <a:t>name</a:t>
            </a:r>
            <a:r>
              <a:rPr sz="900" spc="-10" dirty="0">
                <a:solidFill>
                  <a:srgbClr val="333333"/>
                </a:solidFill>
                <a:latin typeface="IBM 3270"/>
                <a:cs typeface="IBM 3270"/>
              </a:rPr>
              <a:t>=</a:t>
            </a:r>
            <a:r>
              <a:rPr sz="900" spc="-10" dirty="0">
                <a:solidFill>
                  <a:srgbClr val="BF6069"/>
                </a:solidFill>
                <a:latin typeface="IBM 3270"/>
                <a:cs typeface="IBM 3270"/>
              </a:rPr>
              <a:t>"new_field_2"</a:t>
            </a:r>
            <a:r>
              <a:rPr sz="900" spc="-10" dirty="0">
                <a:solidFill>
                  <a:srgbClr val="333333"/>
                </a:solidFill>
                <a:latin typeface="IBM 3270"/>
                <a:cs typeface="IBM 3270"/>
              </a:rPr>
              <a:t>/&gt;</a:t>
            </a:r>
            <a:endParaRPr sz="900">
              <a:latin typeface="IBM 3270"/>
              <a:cs typeface="IBM 3270"/>
            </a:endParaRPr>
          </a:p>
          <a:p>
            <a:pPr marL="256540">
              <a:lnSpc>
                <a:spcPct val="100000"/>
              </a:lnSpc>
              <a:spcBef>
                <a:spcPts val="195"/>
              </a:spcBef>
            </a:pPr>
            <a:r>
              <a:rPr sz="900" spc="-10" dirty="0">
                <a:solidFill>
                  <a:srgbClr val="333333"/>
                </a:solidFill>
                <a:latin typeface="IBM 3270"/>
                <a:cs typeface="IBM 3270"/>
              </a:rPr>
              <a:t>&lt;/</a:t>
            </a:r>
            <a:r>
              <a:rPr sz="900" spc="-10" dirty="0">
                <a:solidFill>
                  <a:srgbClr val="62A35B"/>
                </a:solidFill>
                <a:latin typeface="IBM 3270"/>
                <a:cs typeface="IBM 3270"/>
              </a:rPr>
              <a:t>group</a:t>
            </a:r>
            <a:r>
              <a:rPr sz="9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900">
              <a:latin typeface="IBM 3270"/>
              <a:cs typeface="IBM 3270"/>
            </a:endParaRPr>
          </a:p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&lt;/</a:t>
            </a:r>
            <a:r>
              <a:rPr sz="1000" spc="-10" dirty="0">
                <a:solidFill>
                  <a:srgbClr val="62A35B"/>
                </a:solidFill>
                <a:latin typeface="IBM 3270"/>
                <a:cs typeface="IBM 3270"/>
              </a:rPr>
              <a:t>xpath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1000">
              <a:latin typeface="IBM 3270"/>
              <a:cs typeface="IBM 3270"/>
            </a:endParaRPr>
          </a:p>
        </p:txBody>
      </p:sp>
      <p:pic>
        <p:nvPicPr>
          <p:cNvPr id="27" name="object 27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3585142" y="734733"/>
            <a:ext cx="831598" cy="539996"/>
          </a:xfrm>
          <a:prstGeom prst="rect">
            <a:avLst/>
          </a:prstGeom>
        </p:spPr>
      </p:pic>
      <p:pic>
        <p:nvPicPr>
          <p:cNvPr id="28" name="object 28"/>
          <p:cNvPicPr/>
          <p:nvPr/>
        </p:nvPicPr>
        <p:blipFill>
          <a:blip r:embed="rId12" cstate="print"/>
          <a:stretch>
            <a:fillRect/>
          </a:stretch>
        </p:blipFill>
        <p:spPr>
          <a:xfrm>
            <a:off x="7026468" y="358007"/>
            <a:ext cx="472850" cy="531955"/>
          </a:xfrm>
          <a:prstGeom prst="rect">
            <a:avLst/>
          </a:prstGeom>
        </p:spPr>
      </p:pic>
      <p:pic>
        <p:nvPicPr>
          <p:cNvPr id="29" name="object 29"/>
          <p:cNvPicPr/>
          <p:nvPr/>
        </p:nvPicPr>
        <p:blipFill>
          <a:blip r:embed="rId13" cstate="print"/>
          <a:stretch>
            <a:fillRect/>
          </a:stretch>
        </p:blipFill>
        <p:spPr>
          <a:xfrm>
            <a:off x="3509636" y="4217455"/>
            <a:ext cx="361211" cy="41288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hlinkClick r:id="rId1"/>
          </p:cNvPr>
          <p:cNvSpPr/>
          <p:nvPr/>
        </p:nvSpPr>
        <p:spPr>
          <a:xfrm>
            <a:off x="5296464" y="4353216"/>
            <a:ext cx="1318260" cy="277495"/>
          </a:xfrm>
          <a:custGeom>
            <a:avLst/>
            <a:gdLst/>
            <a:ahLst/>
            <a:cxnLst/>
            <a:rect l="l" t="t" r="r" b="b"/>
            <a:pathLst>
              <a:path w="1318259" h="277495">
                <a:moveTo>
                  <a:pt x="1179147" y="277499"/>
                </a:moveTo>
                <a:lnTo>
                  <a:pt x="138749" y="277499"/>
                </a:lnTo>
                <a:lnTo>
                  <a:pt x="94895" y="270425"/>
                </a:lnTo>
                <a:lnTo>
                  <a:pt x="56807" y="250727"/>
                </a:lnTo>
                <a:lnTo>
                  <a:pt x="26771" y="220691"/>
                </a:lnTo>
                <a:lnTo>
                  <a:pt x="7073" y="182603"/>
                </a:lnTo>
                <a:lnTo>
                  <a:pt x="0" y="138749"/>
                </a:lnTo>
                <a:lnTo>
                  <a:pt x="7073" y="94895"/>
                </a:lnTo>
                <a:lnTo>
                  <a:pt x="26771" y="56807"/>
                </a:lnTo>
                <a:lnTo>
                  <a:pt x="56807" y="26771"/>
                </a:lnTo>
                <a:lnTo>
                  <a:pt x="94895" y="7073"/>
                </a:lnTo>
                <a:lnTo>
                  <a:pt x="138749" y="0"/>
                </a:lnTo>
                <a:lnTo>
                  <a:pt x="1179147" y="0"/>
                </a:lnTo>
                <a:lnTo>
                  <a:pt x="1232247" y="10565"/>
                </a:lnTo>
                <a:lnTo>
                  <a:pt x="1277247" y="40649"/>
                </a:lnTo>
                <a:lnTo>
                  <a:pt x="1307331" y="85649"/>
                </a:lnTo>
                <a:lnTo>
                  <a:pt x="1317897" y="138749"/>
                </a:lnTo>
                <a:lnTo>
                  <a:pt x="1310823" y="182603"/>
                </a:lnTo>
                <a:lnTo>
                  <a:pt x="1291125" y="220691"/>
                </a:lnTo>
                <a:lnTo>
                  <a:pt x="1261089" y="250727"/>
                </a:lnTo>
                <a:lnTo>
                  <a:pt x="1223001" y="270425"/>
                </a:lnTo>
                <a:lnTo>
                  <a:pt x="1179147" y="277499"/>
                </a:lnTo>
                <a:close/>
              </a:path>
            </a:pathLst>
          </a:custGeom>
          <a:solidFill>
            <a:srgbClr val="017E8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5568123" y="4397986"/>
            <a:ext cx="774065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b="1" spc="-85" dirty="0">
                <a:solidFill>
                  <a:srgbClr val="FFFFFF"/>
                </a:solidFill>
                <a:latin typeface="Verdana" panose="020B0804030504040204"/>
                <a:cs typeface="Verdana" panose="020B0804030504040204"/>
                <a:hlinkClick r:id="rId1"/>
              </a:rPr>
              <a:t>CLICK</a:t>
            </a:r>
            <a:r>
              <a:rPr sz="1000" b="1" spc="-90" dirty="0">
                <a:solidFill>
                  <a:srgbClr val="FFFFFF"/>
                </a:solidFill>
                <a:latin typeface="Verdana" panose="020B0804030504040204"/>
                <a:cs typeface="Verdana" panose="020B0804030504040204"/>
                <a:hlinkClick r:id="rId1"/>
              </a:rPr>
              <a:t> </a:t>
            </a:r>
            <a:r>
              <a:rPr sz="1000" b="1" spc="-80" dirty="0">
                <a:solidFill>
                  <a:srgbClr val="FFFFFF"/>
                </a:solidFill>
                <a:latin typeface="Verdana" panose="020B0804030504040204"/>
                <a:cs typeface="Verdana" panose="020B0804030504040204"/>
                <a:hlinkClick r:id="rId1"/>
              </a:rPr>
              <a:t>HERE</a:t>
            </a:r>
            <a:endParaRPr sz="1000">
              <a:latin typeface="Verdana" panose="020B0804030504040204"/>
              <a:cs typeface="Verdana" panose="020B0804030504040204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-19049" y="3581917"/>
            <a:ext cx="2722245" cy="1581150"/>
            <a:chOff x="-19049" y="3581917"/>
            <a:chExt cx="2722245" cy="158115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730647"/>
              <a:ext cx="2549732" cy="141284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287" y="3816379"/>
              <a:ext cx="2478292" cy="1341397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0" y="3803642"/>
              <a:ext cx="2468880" cy="1339850"/>
            </a:xfrm>
            <a:custGeom>
              <a:avLst/>
              <a:gdLst/>
              <a:ahLst/>
              <a:cxnLst/>
              <a:rect l="l" t="t" r="r" b="b"/>
              <a:pathLst>
                <a:path w="2468880" h="1339850">
                  <a:moveTo>
                    <a:pt x="0" y="0"/>
                  </a:moveTo>
                  <a:lnTo>
                    <a:pt x="2468749" y="0"/>
                  </a:lnTo>
                  <a:lnTo>
                    <a:pt x="2468749" y="1339847"/>
                  </a:lnTo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329312" y="3581917"/>
              <a:ext cx="373756" cy="373761"/>
            </a:xfrm>
            <a:prstGeom prst="rect">
              <a:avLst/>
            </a:prstGeom>
          </p:spPr>
        </p:pic>
      </p:grpSp>
      <p:pic>
        <p:nvPicPr>
          <p:cNvPr id="9" name="object 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87149" y="356149"/>
            <a:ext cx="968273" cy="237224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65" dirty="0"/>
              <a:t>Xpath</a:t>
            </a:r>
            <a:r>
              <a:rPr dirty="0"/>
              <a:t> </a:t>
            </a:r>
            <a:r>
              <a:rPr spc="165" dirty="0"/>
              <a:t>-</a:t>
            </a:r>
            <a:r>
              <a:rPr spc="20" dirty="0"/>
              <a:t> </a:t>
            </a:r>
            <a:r>
              <a:rPr spc="-235" dirty="0"/>
              <a:t>position</a:t>
            </a:r>
            <a:r>
              <a:rPr spc="40" dirty="0"/>
              <a:t> </a:t>
            </a:r>
            <a:r>
              <a:rPr spc="165" dirty="0"/>
              <a:t>-</a:t>
            </a:r>
            <a:r>
              <a:rPr spc="20" dirty="0"/>
              <a:t> </a:t>
            </a:r>
            <a:r>
              <a:rPr spc="-65" dirty="0"/>
              <a:t>attributes</a:t>
            </a:r>
            <a:endParaRPr spc="-65" dirty="0"/>
          </a:p>
        </p:txBody>
      </p:sp>
      <p:pic>
        <p:nvPicPr>
          <p:cNvPr id="11" name="object 11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4079066" y="2147345"/>
            <a:ext cx="1132697" cy="277499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166516" y="136944"/>
            <a:ext cx="377531" cy="377528"/>
          </a:xfrm>
          <a:prstGeom prst="rect">
            <a:avLst/>
          </a:prstGeom>
        </p:spPr>
      </p:pic>
      <p:grpSp>
        <p:nvGrpSpPr>
          <p:cNvPr id="13" name="object 13"/>
          <p:cNvGrpSpPr/>
          <p:nvPr/>
        </p:nvGrpSpPr>
        <p:grpSpPr>
          <a:xfrm>
            <a:off x="156649" y="1503321"/>
            <a:ext cx="3683000" cy="1782445"/>
            <a:chOff x="156649" y="1503321"/>
            <a:chExt cx="3683000" cy="1782445"/>
          </a:xfrm>
        </p:grpSpPr>
        <p:pic>
          <p:nvPicPr>
            <p:cNvPr id="14" name="object 14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56649" y="1503321"/>
              <a:ext cx="3682492" cy="1782296"/>
            </a:xfrm>
            <a:prstGeom prst="rect">
              <a:avLst/>
            </a:prstGeom>
          </p:spPr>
        </p:pic>
        <p:sp>
          <p:nvSpPr>
            <p:cNvPr id="15" name="object 15"/>
            <p:cNvSpPr/>
            <p:nvPr/>
          </p:nvSpPr>
          <p:spPr>
            <a:xfrm>
              <a:off x="232849" y="1560471"/>
              <a:ext cx="3530600" cy="1630045"/>
            </a:xfrm>
            <a:custGeom>
              <a:avLst/>
              <a:gdLst/>
              <a:ahLst/>
              <a:cxnLst/>
              <a:rect l="l" t="t" r="r" b="b"/>
              <a:pathLst>
                <a:path w="3530600" h="1630045">
                  <a:moveTo>
                    <a:pt x="3330743" y="1629896"/>
                  </a:moveTo>
                  <a:lnTo>
                    <a:pt x="199352" y="1629896"/>
                  </a:lnTo>
                  <a:lnTo>
                    <a:pt x="153642" y="1624631"/>
                  </a:lnTo>
                  <a:lnTo>
                    <a:pt x="111681" y="1609634"/>
                  </a:lnTo>
                  <a:lnTo>
                    <a:pt x="74667" y="1586102"/>
                  </a:lnTo>
                  <a:lnTo>
                    <a:pt x="43795" y="1555230"/>
                  </a:lnTo>
                  <a:lnTo>
                    <a:pt x="20262" y="1518216"/>
                  </a:lnTo>
                  <a:lnTo>
                    <a:pt x="5264" y="1476256"/>
                  </a:lnTo>
                  <a:lnTo>
                    <a:pt x="0" y="1430547"/>
                  </a:lnTo>
                  <a:lnTo>
                    <a:pt x="0" y="199352"/>
                  </a:lnTo>
                  <a:lnTo>
                    <a:pt x="5264" y="153642"/>
                  </a:lnTo>
                  <a:lnTo>
                    <a:pt x="20262" y="111681"/>
                  </a:lnTo>
                  <a:lnTo>
                    <a:pt x="43795" y="74667"/>
                  </a:lnTo>
                  <a:lnTo>
                    <a:pt x="74667" y="43795"/>
                  </a:lnTo>
                  <a:lnTo>
                    <a:pt x="111681" y="20262"/>
                  </a:lnTo>
                  <a:lnTo>
                    <a:pt x="153642" y="5264"/>
                  </a:lnTo>
                  <a:lnTo>
                    <a:pt x="199352" y="0"/>
                  </a:lnTo>
                  <a:lnTo>
                    <a:pt x="3330743" y="0"/>
                  </a:lnTo>
                  <a:lnTo>
                    <a:pt x="3369817" y="3865"/>
                  </a:lnTo>
                  <a:lnTo>
                    <a:pt x="3407030" y="15174"/>
                  </a:lnTo>
                  <a:lnTo>
                    <a:pt x="3441337" y="33493"/>
                  </a:lnTo>
                  <a:lnTo>
                    <a:pt x="3471693" y="58389"/>
                  </a:lnTo>
                  <a:lnTo>
                    <a:pt x="3496596" y="88752"/>
                  </a:lnTo>
                  <a:lnTo>
                    <a:pt x="3514917" y="123064"/>
                  </a:lnTo>
                  <a:lnTo>
                    <a:pt x="3526227" y="160279"/>
                  </a:lnTo>
                  <a:lnTo>
                    <a:pt x="3530092" y="199352"/>
                  </a:lnTo>
                  <a:lnTo>
                    <a:pt x="3530092" y="1430547"/>
                  </a:lnTo>
                  <a:lnTo>
                    <a:pt x="3524828" y="1476256"/>
                  </a:lnTo>
                  <a:lnTo>
                    <a:pt x="3509831" y="1518216"/>
                  </a:lnTo>
                  <a:lnTo>
                    <a:pt x="3486298" y="1555230"/>
                  </a:lnTo>
                  <a:lnTo>
                    <a:pt x="3455427" y="1586102"/>
                  </a:lnTo>
                  <a:lnTo>
                    <a:pt x="3418413" y="1609634"/>
                  </a:lnTo>
                  <a:lnTo>
                    <a:pt x="3376452" y="1624631"/>
                  </a:lnTo>
                  <a:lnTo>
                    <a:pt x="3330743" y="1629896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232849" y="1560471"/>
              <a:ext cx="3530600" cy="1630045"/>
            </a:xfrm>
            <a:custGeom>
              <a:avLst/>
              <a:gdLst/>
              <a:ahLst/>
              <a:cxnLst/>
              <a:rect l="l" t="t" r="r" b="b"/>
              <a:pathLst>
                <a:path w="3530600" h="1630045">
                  <a:moveTo>
                    <a:pt x="0" y="199352"/>
                  </a:moveTo>
                  <a:lnTo>
                    <a:pt x="5264" y="153642"/>
                  </a:lnTo>
                  <a:lnTo>
                    <a:pt x="20262" y="111681"/>
                  </a:lnTo>
                  <a:lnTo>
                    <a:pt x="43795" y="74667"/>
                  </a:lnTo>
                  <a:lnTo>
                    <a:pt x="74667" y="43795"/>
                  </a:lnTo>
                  <a:lnTo>
                    <a:pt x="111681" y="20262"/>
                  </a:lnTo>
                  <a:lnTo>
                    <a:pt x="153642" y="5264"/>
                  </a:lnTo>
                  <a:lnTo>
                    <a:pt x="199352" y="0"/>
                  </a:lnTo>
                  <a:lnTo>
                    <a:pt x="3330743" y="0"/>
                  </a:lnTo>
                  <a:lnTo>
                    <a:pt x="3369817" y="3865"/>
                  </a:lnTo>
                  <a:lnTo>
                    <a:pt x="3407030" y="15174"/>
                  </a:lnTo>
                  <a:lnTo>
                    <a:pt x="3441337" y="33493"/>
                  </a:lnTo>
                  <a:lnTo>
                    <a:pt x="3471693" y="58389"/>
                  </a:lnTo>
                  <a:lnTo>
                    <a:pt x="3496596" y="88752"/>
                  </a:lnTo>
                  <a:lnTo>
                    <a:pt x="3514917" y="123064"/>
                  </a:lnTo>
                  <a:lnTo>
                    <a:pt x="3526227" y="160279"/>
                  </a:lnTo>
                  <a:lnTo>
                    <a:pt x="3530092" y="199352"/>
                  </a:lnTo>
                  <a:lnTo>
                    <a:pt x="3530092" y="1430547"/>
                  </a:lnTo>
                  <a:lnTo>
                    <a:pt x="3524828" y="1476256"/>
                  </a:lnTo>
                  <a:lnTo>
                    <a:pt x="3509831" y="1518216"/>
                  </a:lnTo>
                  <a:lnTo>
                    <a:pt x="3486298" y="1555230"/>
                  </a:lnTo>
                  <a:lnTo>
                    <a:pt x="3455427" y="1586102"/>
                  </a:lnTo>
                  <a:lnTo>
                    <a:pt x="3418413" y="1609634"/>
                  </a:lnTo>
                  <a:lnTo>
                    <a:pt x="3376452" y="1624631"/>
                  </a:lnTo>
                  <a:lnTo>
                    <a:pt x="3330743" y="1629896"/>
                  </a:lnTo>
                  <a:lnTo>
                    <a:pt x="199352" y="1629896"/>
                  </a:lnTo>
                  <a:lnTo>
                    <a:pt x="153642" y="1624631"/>
                  </a:lnTo>
                  <a:lnTo>
                    <a:pt x="111681" y="1609634"/>
                  </a:lnTo>
                  <a:lnTo>
                    <a:pt x="74667" y="1586102"/>
                  </a:lnTo>
                  <a:lnTo>
                    <a:pt x="43795" y="1555230"/>
                  </a:lnTo>
                  <a:lnTo>
                    <a:pt x="20262" y="1518216"/>
                  </a:lnTo>
                  <a:lnTo>
                    <a:pt x="5264" y="1476256"/>
                  </a:lnTo>
                  <a:lnTo>
                    <a:pt x="0" y="1430547"/>
                  </a:lnTo>
                  <a:lnTo>
                    <a:pt x="0" y="199352"/>
                  </a:lnTo>
                  <a:close/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7" name="object 17"/>
          <p:cNvSpPr txBox="1"/>
          <p:nvPr/>
        </p:nvSpPr>
        <p:spPr>
          <a:xfrm>
            <a:off x="433985" y="1781374"/>
            <a:ext cx="2817495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dirty="0">
                <a:solidFill>
                  <a:srgbClr val="333333"/>
                </a:solidFill>
                <a:latin typeface="IBM 3270"/>
                <a:cs typeface="IBM 3270"/>
              </a:rPr>
              <a:t>&lt;</a:t>
            </a:r>
            <a:r>
              <a:rPr sz="1000" dirty="0">
                <a:solidFill>
                  <a:srgbClr val="62A35B"/>
                </a:solidFill>
                <a:latin typeface="IBM 3270"/>
                <a:cs typeface="IBM 3270"/>
              </a:rPr>
              <a:t>xpath</a:t>
            </a:r>
            <a:r>
              <a:rPr sz="1000" spc="50" dirty="0">
                <a:solidFill>
                  <a:srgbClr val="62A35B"/>
                </a:solidFill>
                <a:latin typeface="IBM 3270"/>
                <a:cs typeface="IBM 3270"/>
              </a:rPr>
              <a:t> </a:t>
            </a:r>
            <a:r>
              <a:rPr sz="1000" spc="55" dirty="0">
                <a:solidFill>
                  <a:srgbClr val="795DA3"/>
                </a:solidFill>
                <a:latin typeface="IBM 3270"/>
                <a:cs typeface="IBM 3270"/>
              </a:rPr>
              <a:t>expr</a:t>
            </a:r>
            <a:r>
              <a:rPr sz="1000" spc="55" dirty="0">
                <a:solidFill>
                  <a:srgbClr val="333333"/>
                </a:solidFill>
                <a:latin typeface="IBM 3270"/>
                <a:cs typeface="IBM 3270"/>
              </a:rPr>
              <a:t>=</a:t>
            </a:r>
            <a:r>
              <a:rPr sz="1000" spc="55" dirty="0">
                <a:solidFill>
                  <a:srgbClr val="BF6069"/>
                </a:solidFill>
                <a:latin typeface="IBM 3270"/>
                <a:cs typeface="IBM 3270"/>
              </a:rPr>
              <a:t>"</a:t>
            </a:r>
            <a:r>
              <a:rPr sz="1000" b="1" spc="55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...</a:t>
            </a:r>
            <a:r>
              <a:rPr sz="1000" spc="55" dirty="0">
                <a:solidFill>
                  <a:srgbClr val="BF6069"/>
                </a:solidFill>
                <a:latin typeface="IBM 3270"/>
                <a:cs typeface="IBM 3270"/>
              </a:rPr>
              <a:t>"</a:t>
            </a:r>
            <a:r>
              <a:rPr sz="1000" spc="50" dirty="0">
                <a:solidFill>
                  <a:srgbClr val="BF6069"/>
                </a:solidFill>
                <a:latin typeface="IBM 3270"/>
                <a:cs typeface="IBM 3270"/>
              </a:rPr>
              <a:t> </a:t>
            </a:r>
            <a:r>
              <a:rPr sz="1000" b="1" spc="70" dirty="0">
                <a:solidFill>
                  <a:srgbClr val="795DA3"/>
                </a:solidFill>
                <a:latin typeface="Trebuchet MS" panose="020B0703020202090204"/>
                <a:cs typeface="Trebuchet MS" panose="020B0703020202090204"/>
              </a:rPr>
              <a:t>position</a:t>
            </a:r>
            <a:r>
              <a:rPr sz="1000" b="1" spc="7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1000" b="1" spc="70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"attributes"</a:t>
            </a:r>
            <a:r>
              <a:rPr sz="1000" spc="7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1000">
              <a:latin typeface="IBM 3270"/>
              <a:cs typeface="IBM 3270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78475" y="2090492"/>
            <a:ext cx="2602230" cy="511175"/>
          </a:xfrm>
          <a:prstGeom prst="rect">
            <a:avLst/>
          </a:prstGeom>
        </p:spPr>
        <p:txBody>
          <a:bodyPr vert="horz" wrap="square" lIns="0" tIns="374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95"/>
              </a:spcBef>
            </a:pPr>
            <a:r>
              <a:rPr sz="900" b="1" spc="55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</a:t>
            </a:r>
            <a:r>
              <a:rPr sz="900" b="1" spc="55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attribute</a:t>
            </a:r>
            <a:r>
              <a:rPr sz="900" b="1" spc="415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  </a:t>
            </a:r>
            <a:r>
              <a:rPr sz="900" b="1" spc="-10" dirty="0">
                <a:solidFill>
                  <a:srgbClr val="795DA3"/>
                </a:solidFill>
                <a:latin typeface="Trebuchet MS" panose="020B0703020202090204"/>
                <a:cs typeface="Trebuchet MS" panose="020B0703020202090204"/>
              </a:rPr>
              <a:t>name</a:t>
            </a:r>
            <a:r>
              <a:rPr sz="9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900" b="1" spc="-10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"invisible"</a:t>
            </a:r>
            <a:r>
              <a:rPr sz="9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&gt;0&lt;/</a:t>
            </a:r>
            <a:r>
              <a:rPr sz="9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attribute</a:t>
            </a:r>
            <a:r>
              <a:rPr sz="9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900">
              <a:latin typeface="Trebuchet MS" panose="020B0703020202090204"/>
              <a:cs typeface="Trebuchet MS" panose="020B0703020202090204"/>
            </a:endParaRPr>
          </a:p>
          <a:p>
            <a:pPr marL="12700">
              <a:lnSpc>
                <a:spcPct val="100000"/>
              </a:lnSpc>
              <a:spcBef>
                <a:spcPts val="195"/>
              </a:spcBef>
            </a:pPr>
            <a:r>
              <a:rPr sz="900" b="1" spc="55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</a:t>
            </a:r>
            <a:r>
              <a:rPr sz="900" b="1" spc="55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attribute</a:t>
            </a:r>
            <a:r>
              <a:rPr sz="900" b="1" spc="445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-10" dirty="0">
                <a:solidFill>
                  <a:srgbClr val="795DA3"/>
                </a:solidFill>
                <a:latin typeface="Trebuchet MS" panose="020B0703020202090204"/>
                <a:cs typeface="Trebuchet MS" panose="020B0703020202090204"/>
              </a:rPr>
              <a:t>name</a:t>
            </a:r>
            <a:r>
              <a:rPr sz="9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900" b="1" spc="-10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"required"</a:t>
            </a:r>
            <a:r>
              <a:rPr sz="9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&gt;1&lt;/</a:t>
            </a:r>
            <a:r>
              <a:rPr sz="9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attribute</a:t>
            </a:r>
            <a:r>
              <a:rPr sz="9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900">
              <a:latin typeface="Trebuchet MS" panose="020B0703020202090204"/>
              <a:cs typeface="Trebuchet MS" panose="020B0703020202090204"/>
            </a:endParaRPr>
          </a:p>
          <a:p>
            <a:pPr marL="12700">
              <a:lnSpc>
                <a:spcPct val="100000"/>
              </a:lnSpc>
              <a:spcBef>
                <a:spcPts val="195"/>
              </a:spcBef>
            </a:pPr>
            <a:r>
              <a:rPr sz="900" b="1" spc="55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&lt;</a:t>
            </a:r>
            <a:r>
              <a:rPr sz="900" b="1" spc="55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attribute</a:t>
            </a:r>
            <a:r>
              <a:rPr sz="900" b="1" spc="409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-10" dirty="0">
                <a:solidFill>
                  <a:srgbClr val="795DA3"/>
                </a:solidFill>
                <a:latin typeface="Trebuchet MS" panose="020B0703020202090204"/>
                <a:cs typeface="Trebuchet MS" panose="020B0703020202090204"/>
              </a:rPr>
              <a:t>name</a:t>
            </a:r>
            <a:r>
              <a:rPr sz="9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900" b="1" spc="-10" dirty="0">
                <a:solidFill>
                  <a:srgbClr val="BF6069"/>
                </a:solidFill>
                <a:latin typeface="Trebuchet MS" panose="020B0703020202090204"/>
                <a:cs typeface="Trebuchet MS" panose="020B0703020202090204"/>
              </a:rPr>
              <a:t>"readonly"</a:t>
            </a:r>
            <a:r>
              <a:rPr sz="9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&gt;0&lt;/</a:t>
            </a:r>
            <a:r>
              <a:rPr sz="900" b="1" spc="-10" dirty="0">
                <a:solidFill>
                  <a:srgbClr val="62A35B"/>
                </a:solidFill>
                <a:latin typeface="Trebuchet MS" panose="020B0703020202090204"/>
                <a:cs typeface="Trebuchet MS" panose="020B0703020202090204"/>
              </a:rPr>
              <a:t>attribute</a:t>
            </a:r>
            <a:r>
              <a:rPr sz="900" b="1" spc="-10" dirty="0">
                <a:solidFill>
                  <a:srgbClr val="333333"/>
                </a:solidFill>
                <a:latin typeface="Trebuchet MS" panose="020B0703020202090204"/>
                <a:cs typeface="Trebuchet MS" panose="020B0703020202090204"/>
              </a:rPr>
              <a:t>&gt;</a:t>
            </a:r>
            <a:endParaRPr sz="900">
              <a:latin typeface="Trebuchet MS" panose="020B0703020202090204"/>
              <a:cs typeface="Trebuchet MS" panose="020B0703020202090204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33985" y="2762448"/>
            <a:ext cx="584200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&lt;/</a:t>
            </a:r>
            <a:r>
              <a:rPr sz="1000" spc="-10" dirty="0">
                <a:solidFill>
                  <a:srgbClr val="62A35B"/>
                </a:solidFill>
                <a:latin typeface="IBM 3270"/>
                <a:cs typeface="IBM 3270"/>
              </a:rPr>
              <a:t>xpath</a:t>
            </a:r>
            <a:r>
              <a:rPr sz="1000" spc="-10" dirty="0">
                <a:solidFill>
                  <a:srgbClr val="333333"/>
                </a:solidFill>
                <a:latin typeface="IBM 3270"/>
                <a:cs typeface="IBM 3270"/>
              </a:rPr>
              <a:t>&gt;</a:t>
            </a:r>
            <a:endParaRPr sz="1000">
              <a:latin typeface="IBM 3270"/>
              <a:cs typeface="IBM 3270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3839210" y="2058670"/>
            <a:ext cx="1516380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i="1" spc="-60" dirty="0">
                <a:solidFill>
                  <a:srgbClr val="595959"/>
                </a:solidFill>
                <a:latin typeface="Liberation Sans Narrow"/>
                <a:cs typeface="Liberation Sans Narrow"/>
              </a:rPr>
              <a:t>attributes</a:t>
            </a:r>
            <a:endParaRPr sz="2400">
              <a:latin typeface="Liberation Sans Narrow"/>
              <a:cs typeface="Liberation Sans Narrow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5296638" y="2174578"/>
            <a:ext cx="3361690" cy="464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0500" marR="5080" indent="-178435">
              <a:lnSpc>
                <a:spcPct val="120000"/>
              </a:lnSpc>
              <a:spcBef>
                <a:spcPts val="100"/>
              </a:spcBef>
            </a:pPr>
            <a:r>
              <a:rPr sz="120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-</a:t>
            </a:r>
            <a:r>
              <a:rPr sz="1200" spc="290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5" dirty="0">
                <a:solidFill>
                  <a:srgbClr val="282F33"/>
                </a:solidFill>
                <a:latin typeface="Verdana" panose="020B0804030504040204"/>
                <a:cs typeface="Verdana" panose="020B0804030504040204"/>
              </a:rPr>
              <a:t>a</a:t>
            </a:r>
            <a:r>
              <a:rPr sz="1200" spc="-45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lters</a:t>
            </a:r>
            <a:r>
              <a:rPr sz="1200" spc="-7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the</a:t>
            </a:r>
            <a:r>
              <a:rPr sz="1200" spc="-7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5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attributes</a:t>
            </a:r>
            <a:r>
              <a:rPr sz="1200" spc="-7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1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of</a:t>
            </a:r>
            <a:r>
              <a:rPr sz="1200" spc="-7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the</a:t>
            </a:r>
            <a:r>
              <a:rPr sz="1200" spc="-7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5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matched</a:t>
            </a:r>
            <a:r>
              <a:rPr sz="1200" spc="-7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3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element </a:t>
            </a:r>
            <a:r>
              <a:rPr sz="1200" spc="-45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using</a:t>
            </a:r>
            <a:r>
              <a:rPr sz="1200" spc="-8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the</a:t>
            </a:r>
            <a:r>
              <a:rPr sz="1200" spc="-75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65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BODY’s</a:t>
            </a:r>
            <a:r>
              <a:rPr sz="1200" spc="-8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10" dirty="0">
                <a:solidFill>
                  <a:srgbClr val="595959"/>
                </a:solidFill>
                <a:latin typeface="Verdana" panose="020B0804030504040204"/>
                <a:cs typeface="Verdana" panose="020B0804030504040204"/>
              </a:rPr>
              <a:t>elements</a:t>
            </a:r>
            <a:endParaRPr sz="1200">
              <a:latin typeface="Verdana" panose="020B0804030504040204"/>
              <a:cs typeface="Verdana" panose="020B0804030504040204"/>
            </a:endParaRPr>
          </a:p>
        </p:txBody>
      </p:sp>
      <p:pic>
        <p:nvPicPr>
          <p:cNvPr id="22" name="object 22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7073769" y="690946"/>
            <a:ext cx="371065" cy="299229"/>
          </a:xfrm>
          <a:prstGeom prst="rect">
            <a:avLst/>
          </a:prstGeom>
        </p:spPr>
      </p:pic>
      <p:pic>
        <p:nvPicPr>
          <p:cNvPr id="23" name="object 23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4331828" y="3939366"/>
            <a:ext cx="392736" cy="41384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48186" y="1146660"/>
            <a:ext cx="2247900" cy="3057525"/>
            <a:chOff x="548186" y="1146660"/>
            <a:chExt cx="2247900" cy="3057525"/>
          </a:xfrm>
        </p:grpSpPr>
        <p:sp>
          <p:nvSpPr>
            <p:cNvPr id="3" name="object 3"/>
            <p:cNvSpPr/>
            <p:nvPr/>
          </p:nvSpPr>
          <p:spPr>
            <a:xfrm>
              <a:off x="552948" y="1151422"/>
              <a:ext cx="2238375" cy="3048000"/>
            </a:xfrm>
            <a:custGeom>
              <a:avLst/>
              <a:gdLst/>
              <a:ahLst/>
              <a:cxnLst/>
              <a:rect l="l" t="t" r="r" b="b"/>
              <a:pathLst>
                <a:path w="2238375" h="3048000">
                  <a:moveTo>
                    <a:pt x="2108420" y="3047993"/>
                  </a:moveTo>
                  <a:lnTo>
                    <a:pt x="129579" y="3047993"/>
                  </a:lnTo>
                  <a:lnTo>
                    <a:pt x="79141" y="3037809"/>
                  </a:lnTo>
                  <a:lnTo>
                    <a:pt x="37953" y="3010037"/>
                  </a:lnTo>
                  <a:lnTo>
                    <a:pt x="10183" y="2968850"/>
                  </a:lnTo>
                  <a:lnTo>
                    <a:pt x="0" y="2918419"/>
                  </a:lnTo>
                  <a:lnTo>
                    <a:pt x="0" y="129579"/>
                  </a:lnTo>
                  <a:lnTo>
                    <a:pt x="10183" y="79141"/>
                  </a:lnTo>
                  <a:lnTo>
                    <a:pt x="37953" y="37953"/>
                  </a:lnTo>
                  <a:lnTo>
                    <a:pt x="79141" y="10183"/>
                  </a:lnTo>
                  <a:lnTo>
                    <a:pt x="129579" y="0"/>
                  </a:lnTo>
                  <a:lnTo>
                    <a:pt x="2108420" y="0"/>
                  </a:lnTo>
                  <a:lnTo>
                    <a:pt x="2158001" y="9863"/>
                  </a:lnTo>
                  <a:lnTo>
                    <a:pt x="2200045" y="37952"/>
                  </a:lnTo>
                  <a:lnTo>
                    <a:pt x="2228133" y="79991"/>
                  </a:lnTo>
                  <a:lnTo>
                    <a:pt x="2237995" y="129579"/>
                  </a:lnTo>
                  <a:lnTo>
                    <a:pt x="2237995" y="2918419"/>
                  </a:lnTo>
                  <a:lnTo>
                    <a:pt x="2227811" y="2968850"/>
                  </a:lnTo>
                  <a:lnTo>
                    <a:pt x="2200039" y="3010037"/>
                  </a:lnTo>
                  <a:lnTo>
                    <a:pt x="2158851" y="3037809"/>
                  </a:lnTo>
                  <a:lnTo>
                    <a:pt x="2108420" y="3047993"/>
                  </a:lnTo>
                  <a:close/>
                </a:path>
              </a:pathLst>
            </a:custGeom>
            <a:solidFill>
              <a:srgbClr val="F2F4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552948" y="1151422"/>
              <a:ext cx="2238375" cy="3048000"/>
            </a:xfrm>
            <a:custGeom>
              <a:avLst/>
              <a:gdLst/>
              <a:ahLst/>
              <a:cxnLst/>
              <a:rect l="l" t="t" r="r" b="b"/>
              <a:pathLst>
                <a:path w="2238375" h="3048000">
                  <a:moveTo>
                    <a:pt x="0" y="129579"/>
                  </a:moveTo>
                  <a:lnTo>
                    <a:pt x="10183" y="79141"/>
                  </a:lnTo>
                  <a:lnTo>
                    <a:pt x="37953" y="37953"/>
                  </a:lnTo>
                  <a:lnTo>
                    <a:pt x="79141" y="10183"/>
                  </a:lnTo>
                  <a:lnTo>
                    <a:pt x="129579" y="0"/>
                  </a:lnTo>
                  <a:lnTo>
                    <a:pt x="2108420" y="0"/>
                  </a:lnTo>
                  <a:lnTo>
                    <a:pt x="2158001" y="9863"/>
                  </a:lnTo>
                  <a:lnTo>
                    <a:pt x="2200045" y="37952"/>
                  </a:lnTo>
                  <a:lnTo>
                    <a:pt x="2228133" y="79991"/>
                  </a:lnTo>
                  <a:lnTo>
                    <a:pt x="2237995" y="129579"/>
                  </a:lnTo>
                  <a:lnTo>
                    <a:pt x="2237995" y="2918419"/>
                  </a:lnTo>
                  <a:lnTo>
                    <a:pt x="2227811" y="2968850"/>
                  </a:lnTo>
                  <a:lnTo>
                    <a:pt x="2200039" y="3010037"/>
                  </a:lnTo>
                  <a:lnTo>
                    <a:pt x="2158851" y="3037809"/>
                  </a:lnTo>
                  <a:lnTo>
                    <a:pt x="2108420" y="3047993"/>
                  </a:lnTo>
                  <a:lnTo>
                    <a:pt x="129579" y="3047993"/>
                  </a:lnTo>
                  <a:lnTo>
                    <a:pt x="79141" y="3037809"/>
                  </a:lnTo>
                  <a:lnTo>
                    <a:pt x="37953" y="3010037"/>
                  </a:lnTo>
                  <a:lnTo>
                    <a:pt x="10183" y="2968850"/>
                  </a:lnTo>
                  <a:lnTo>
                    <a:pt x="0" y="2918419"/>
                  </a:lnTo>
                  <a:lnTo>
                    <a:pt x="0" y="129579"/>
                  </a:lnTo>
                  <a:close/>
                </a:path>
              </a:pathLst>
            </a:custGeom>
            <a:ln w="9524">
              <a:solidFill>
                <a:srgbClr val="F2F4F6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/>
          <p:nvPr/>
        </p:nvSpPr>
        <p:spPr>
          <a:xfrm>
            <a:off x="3037017" y="1309891"/>
            <a:ext cx="30454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5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Add</a:t>
            </a:r>
            <a:r>
              <a:rPr sz="1200" spc="6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business</a:t>
            </a:r>
            <a:r>
              <a:rPr sz="1200" spc="7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logic</a:t>
            </a:r>
            <a:r>
              <a:rPr sz="1200" spc="6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7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to </a:t>
            </a:r>
            <a:r>
              <a:rPr sz="1200" spc="6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the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b="1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CRUD</a:t>
            </a:r>
            <a:r>
              <a:rPr sz="1200" b="1" spc="7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-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methods.</a:t>
            </a:r>
            <a:endParaRPr sz="1200">
              <a:latin typeface="Arial" panose="020B0604020202090204"/>
              <a:cs typeface="Arial" panose="020B060402020209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173567" y="1596402"/>
            <a:ext cx="5169535" cy="6940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2740" indent="-320040">
              <a:lnSpc>
                <a:spcPct val="100000"/>
              </a:lnSpc>
              <a:spcBef>
                <a:spcPts val="100"/>
              </a:spcBef>
              <a:buChar char="●"/>
              <a:tabLst>
                <a:tab pos="332740" algn="l"/>
              </a:tabLst>
            </a:pPr>
            <a:r>
              <a:rPr sz="1200" spc="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Prevent</a:t>
            </a:r>
            <a:r>
              <a:rPr sz="1200" spc="6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deletion</a:t>
            </a:r>
            <a:r>
              <a:rPr sz="1200" spc="6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of </a:t>
            </a:r>
            <a:r>
              <a:rPr sz="1200" spc="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a</a:t>
            </a:r>
            <a:r>
              <a:rPr sz="1200" spc="6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5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property</a:t>
            </a:r>
            <a:r>
              <a:rPr sz="1200" spc="7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5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if</a:t>
            </a:r>
            <a:r>
              <a:rPr sz="1200" spc="6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its</a:t>
            </a:r>
            <a:r>
              <a:rPr sz="1200" spc="6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state</a:t>
            </a:r>
            <a:r>
              <a:rPr sz="1200" spc="6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is</a:t>
            </a:r>
            <a:r>
              <a:rPr sz="1200" spc="6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5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not</a:t>
            </a:r>
            <a:r>
              <a:rPr sz="1200" spc="7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‘</a:t>
            </a:r>
            <a:r>
              <a:rPr sz="1200" b="1" spc="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New</a:t>
            </a:r>
            <a:r>
              <a:rPr sz="1200" spc="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’</a:t>
            </a:r>
            <a:r>
              <a:rPr sz="1200" spc="6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or</a:t>
            </a:r>
            <a:r>
              <a:rPr sz="1200" spc="7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b="1" spc="-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‘Canceled’</a:t>
            </a:r>
            <a:endParaRPr sz="1200">
              <a:latin typeface="Arial" panose="020B0604020202090204"/>
              <a:cs typeface="Arial" panose="020B0604020202090204"/>
            </a:endParaRPr>
          </a:p>
          <a:p>
            <a:pPr marL="332740">
              <a:lnSpc>
                <a:spcPct val="100000"/>
              </a:lnSpc>
              <a:spcBef>
                <a:spcPts val="820"/>
              </a:spcBef>
            </a:pPr>
            <a:r>
              <a:rPr sz="100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Tip:</a:t>
            </a:r>
            <a:r>
              <a:rPr sz="1000" spc="125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00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create</a:t>
            </a:r>
            <a:r>
              <a:rPr sz="1000" spc="125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00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a</a:t>
            </a:r>
            <a:r>
              <a:rPr sz="1000" spc="125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00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new</a:t>
            </a:r>
            <a:r>
              <a:rPr sz="1000" spc="125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00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method</a:t>
            </a:r>
            <a:r>
              <a:rPr sz="1000" spc="125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000" spc="55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with</a:t>
            </a:r>
            <a:r>
              <a:rPr sz="1000" spc="125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000" spc="5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the</a:t>
            </a:r>
            <a:r>
              <a:rPr sz="1000" spc="14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850" spc="-10" dirty="0">
                <a:solidFill>
                  <a:srgbClr val="0097A7"/>
                </a:solidFill>
                <a:latin typeface="Courier New" panose="02070409020205090404"/>
                <a:cs typeface="Courier New" panose="02070409020205090404"/>
                <a:hlinkClick r:id="rId1"/>
              </a:rPr>
              <a:t>ondelete()</a:t>
            </a:r>
            <a:r>
              <a:rPr sz="850" spc="-320" dirty="0">
                <a:solidFill>
                  <a:srgbClr val="0097A7"/>
                </a:solidFill>
                <a:latin typeface="Courier New" panose="02070409020205090404"/>
                <a:cs typeface="Courier New" panose="02070409020205090404"/>
                <a:hlinkClick r:id="rId1"/>
              </a:rPr>
              <a:t> </a:t>
            </a:r>
            <a:r>
              <a:rPr sz="100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decorator</a:t>
            </a:r>
            <a:r>
              <a:rPr sz="1000" spc="125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00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and</a:t>
            </a:r>
            <a:r>
              <a:rPr sz="1000" spc="125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00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remember</a:t>
            </a:r>
            <a:r>
              <a:rPr sz="1000" spc="125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000" spc="55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that</a:t>
            </a:r>
            <a:r>
              <a:rPr sz="1000" spc="135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850" b="1" spc="-20" dirty="0">
                <a:solidFill>
                  <a:srgbClr val="6B6D70"/>
                </a:solidFill>
                <a:latin typeface="Courier New" panose="02070409020205090404"/>
                <a:cs typeface="Courier New" panose="02070409020205090404"/>
              </a:rPr>
              <a:t>self</a:t>
            </a:r>
            <a:endParaRPr sz="850">
              <a:latin typeface="Courier New" panose="02070409020205090404"/>
              <a:cs typeface="Courier New" panose="02070409020205090404"/>
            </a:endParaRPr>
          </a:p>
          <a:p>
            <a:pPr marL="332740">
              <a:lnSpc>
                <a:spcPct val="100000"/>
              </a:lnSpc>
              <a:spcBef>
                <a:spcPts val="600"/>
              </a:spcBef>
            </a:pPr>
            <a:r>
              <a:rPr sz="1000" spc="1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can</a:t>
            </a:r>
            <a:r>
              <a:rPr sz="1000" spc="75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000" spc="1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be</a:t>
            </a:r>
            <a:r>
              <a:rPr sz="1000" spc="75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000" spc="1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a</a:t>
            </a:r>
            <a:r>
              <a:rPr sz="1000" spc="8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000" spc="1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recordset</a:t>
            </a:r>
            <a:r>
              <a:rPr sz="1000" spc="75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000" spc="55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with</a:t>
            </a:r>
            <a:r>
              <a:rPr sz="1000" spc="8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000" spc="1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more</a:t>
            </a:r>
            <a:r>
              <a:rPr sz="1000" spc="75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000" spc="1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than</a:t>
            </a:r>
            <a:r>
              <a:rPr sz="1000" spc="8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000" spc="1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one</a:t>
            </a:r>
            <a:r>
              <a:rPr sz="1000" spc="75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000" spc="-1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record.</a:t>
            </a:r>
            <a:endParaRPr sz="1000">
              <a:latin typeface="Arial" panose="020B0604020202090204"/>
              <a:cs typeface="Arial" panose="020B060402020209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173567" y="2541280"/>
            <a:ext cx="5216525" cy="6565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2740" marR="5080" indent="-320675">
              <a:lnSpc>
                <a:spcPct val="115000"/>
              </a:lnSpc>
              <a:spcBef>
                <a:spcPts val="100"/>
              </a:spcBef>
              <a:buChar char="●"/>
              <a:tabLst>
                <a:tab pos="332740" algn="l"/>
              </a:tabLst>
            </a:pP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At</a:t>
            </a:r>
            <a:r>
              <a:rPr sz="1200" spc="8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5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offer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creation,</a:t>
            </a:r>
            <a:r>
              <a:rPr sz="1200" spc="8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5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set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6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the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5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property</a:t>
            </a:r>
            <a:r>
              <a:rPr sz="1200" spc="8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state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7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to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‘</a:t>
            </a:r>
            <a:r>
              <a:rPr sz="1200" b="1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Offer</a:t>
            </a:r>
            <a:r>
              <a:rPr sz="1200" b="1" spc="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b="1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Received’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.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-2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Also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raise</a:t>
            </a:r>
            <a:r>
              <a:rPr sz="1200" spc="8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an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error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5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if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6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the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user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tries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7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to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create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an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5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offer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6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with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a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lower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-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amount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than</a:t>
            </a:r>
            <a:r>
              <a:rPr sz="1200" spc="17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an</a:t>
            </a:r>
            <a:r>
              <a:rPr sz="1200" spc="18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existing</a:t>
            </a:r>
            <a:r>
              <a:rPr sz="1200" spc="17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-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offer.</a:t>
            </a:r>
            <a:endParaRPr sz="1200">
              <a:latin typeface="Arial" panose="020B0604020202090204"/>
              <a:cs typeface="Arial" panose="020B0604020202090204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2973" y="505856"/>
            <a:ext cx="2012920" cy="41267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740410" y="1298575"/>
            <a:ext cx="2051050" cy="9099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vi-VN" altLang="" sz="3000" b="1" i="1" spc="-125" dirty="0">
                <a:solidFill>
                  <a:srgbClr val="704B67"/>
                </a:solidFill>
                <a:latin typeface="Liberation Sans Narrow"/>
                <a:cs typeface="Liberation Sans Narrow"/>
              </a:rPr>
              <a:t>Less</a:t>
            </a:r>
            <a:r>
              <a:rPr lang="en-US" altLang="vi-VN" sz="3000" b="1" i="1" spc="-125" dirty="0">
                <a:solidFill>
                  <a:srgbClr val="704B67"/>
                </a:solidFill>
                <a:latin typeface="Liberation Sans Narrow"/>
                <a:cs typeface="Liberation Sans Narrow"/>
              </a:rPr>
              <a:t>on 7</a:t>
            </a:r>
            <a:endParaRPr sz="3000">
              <a:latin typeface="Liberation Sans Narrow"/>
              <a:cs typeface="Liberation Sans Narrow"/>
            </a:endParaRPr>
          </a:p>
          <a:p>
            <a:pPr marL="529590">
              <a:lnSpc>
                <a:spcPct val="100000"/>
              </a:lnSpc>
              <a:spcBef>
                <a:spcPts val="1720"/>
              </a:spcBef>
            </a:pPr>
            <a:r>
              <a:rPr sz="1400" b="1" spc="-10" dirty="0">
                <a:latin typeface="Arial Bold" panose="020B0604020202090204" charset="0"/>
                <a:cs typeface="Arial Bold" panose="020B0604020202090204" charset="0"/>
              </a:rPr>
              <a:t>CRUDS</a:t>
            </a:r>
            <a:endParaRPr sz="1400" b="1" spc="-10" dirty="0">
              <a:latin typeface="Arial Bold" panose="020B0604020202090204" charset="0"/>
              <a:cs typeface="Arial Bold" panose="020B0604020202090204" charset="0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2173" rIns="0" bIns="0" rtlCol="0">
            <a:spAutoFit/>
          </a:bodyPr>
          <a:lstStyle/>
          <a:p>
            <a:pPr marL="456565">
              <a:lnSpc>
                <a:spcPct val="100000"/>
              </a:lnSpc>
              <a:spcBef>
                <a:spcPts val="100"/>
              </a:spcBef>
            </a:pPr>
            <a:r>
              <a:rPr sz="5400" spc="-380" dirty="0">
                <a:solidFill>
                  <a:srgbClr val="000000"/>
                </a:solidFill>
              </a:rPr>
              <a:t>Exercise</a:t>
            </a:r>
            <a:endParaRPr sz="5400"/>
          </a:p>
        </p:txBody>
      </p:sp>
      <p:sp>
        <p:nvSpPr>
          <p:cNvPr id="14" name="object 14">
            <a:hlinkClick r:id="rId3"/>
          </p:cNvPr>
          <p:cNvSpPr/>
          <p:nvPr/>
        </p:nvSpPr>
        <p:spPr>
          <a:xfrm>
            <a:off x="960485" y="4432316"/>
            <a:ext cx="1318260" cy="277495"/>
          </a:xfrm>
          <a:custGeom>
            <a:avLst/>
            <a:gdLst/>
            <a:ahLst/>
            <a:cxnLst/>
            <a:rect l="l" t="t" r="r" b="b"/>
            <a:pathLst>
              <a:path w="1318260" h="277495">
                <a:moveTo>
                  <a:pt x="1179147" y="277499"/>
                </a:moveTo>
                <a:lnTo>
                  <a:pt x="138749" y="277499"/>
                </a:lnTo>
                <a:lnTo>
                  <a:pt x="94893" y="270425"/>
                </a:lnTo>
                <a:lnTo>
                  <a:pt x="56805" y="250727"/>
                </a:lnTo>
                <a:lnTo>
                  <a:pt x="26770" y="220691"/>
                </a:lnTo>
                <a:lnTo>
                  <a:pt x="7073" y="182603"/>
                </a:lnTo>
                <a:lnTo>
                  <a:pt x="0" y="138749"/>
                </a:lnTo>
                <a:lnTo>
                  <a:pt x="7073" y="94895"/>
                </a:lnTo>
                <a:lnTo>
                  <a:pt x="26770" y="56807"/>
                </a:lnTo>
                <a:lnTo>
                  <a:pt x="56805" y="26771"/>
                </a:lnTo>
                <a:lnTo>
                  <a:pt x="94893" y="7073"/>
                </a:lnTo>
                <a:lnTo>
                  <a:pt x="138749" y="0"/>
                </a:lnTo>
                <a:lnTo>
                  <a:pt x="1179147" y="0"/>
                </a:lnTo>
                <a:lnTo>
                  <a:pt x="1232245" y="10565"/>
                </a:lnTo>
                <a:lnTo>
                  <a:pt x="1277257" y="40649"/>
                </a:lnTo>
                <a:lnTo>
                  <a:pt x="1307335" y="85649"/>
                </a:lnTo>
                <a:lnTo>
                  <a:pt x="1317897" y="138749"/>
                </a:lnTo>
                <a:lnTo>
                  <a:pt x="1310823" y="182603"/>
                </a:lnTo>
                <a:lnTo>
                  <a:pt x="1291126" y="220691"/>
                </a:lnTo>
                <a:lnTo>
                  <a:pt x="1261091" y="250727"/>
                </a:lnTo>
                <a:lnTo>
                  <a:pt x="1223003" y="270425"/>
                </a:lnTo>
                <a:lnTo>
                  <a:pt x="1179147" y="277499"/>
                </a:lnTo>
                <a:close/>
              </a:path>
            </a:pathLst>
          </a:custGeom>
          <a:solidFill>
            <a:srgbClr val="017E8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 txBox="1"/>
          <p:nvPr/>
        </p:nvSpPr>
        <p:spPr>
          <a:xfrm>
            <a:off x="1232142" y="4477081"/>
            <a:ext cx="774065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b="1" spc="-10" dirty="0">
                <a:solidFill>
                  <a:srgbClr val="FFFFFF"/>
                </a:solidFill>
                <a:latin typeface="Arial" panose="020B0604020202090204"/>
                <a:cs typeface="Arial" panose="020B0604020202090204"/>
                <a:hlinkClick r:id="rId3"/>
              </a:rPr>
              <a:t>CLICK</a:t>
            </a:r>
            <a:r>
              <a:rPr sz="1000" b="1" spc="-55" dirty="0">
                <a:solidFill>
                  <a:srgbClr val="FFFFFF"/>
                </a:solidFill>
                <a:latin typeface="Arial" panose="020B0604020202090204"/>
                <a:cs typeface="Arial" panose="020B0604020202090204"/>
                <a:hlinkClick r:id="rId3"/>
              </a:rPr>
              <a:t> </a:t>
            </a:r>
            <a:r>
              <a:rPr sz="1000" b="1" spc="-25" dirty="0">
                <a:solidFill>
                  <a:srgbClr val="FFFFFF"/>
                </a:solidFill>
                <a:latin typeface="Arial" panose="020B0604020202090204"/>
                <a:cs typeface="Arial" panose="020B0604020202090204"/>
                <a:hlinkClick r:id="rId3"/>
              </a:rPr>
              <a:t>HERE</a:t>
            </a:r>
            <a:endParaRPr sz="1000">
              <a:latin typeface="Arial" panose="020B0604020202090204"/>
              <a:cs typeface="Arial" panose="020B0604020202090204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590514" y="3976403"/>
            <a:ext cx="4282440" cy="603885"/>
          </a:xfrm>
          <a:prstGeom prst="rect">
            <a:avLst/>
          </a:prstGeom>
        </p:spPr>
        <p:txBody>
          <a:bodyPr vert="horz" wrap="square" lIns="0" tIns="374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95"/>
              </a:spcBef>
            </a:pP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Tip:</a:t>
            </a:r>
            <a:r>
              <a:rPr sz="1100" spc="5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The</a:t>
            </a:r>
            <a:r>
              <a:rPr sz="1100" spc="5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50" b="1" spc="-20" dirty="0">
                <a:solidFill>
                  <a:srgbClr val="3FA070"/>
                </a:solidFill>
                <a:latin typeface="Courier New" panose="02070409020205090404"/>
                <a:cs typeface="Courier New" panose="02070409020205090404"/>
              </a:rPr>
              <a:t>property_id</a:t>
            </a:r>
            <a:r>
              <a:rPr sz="950" b="1" spc="-220" dirty="0">
                <a:solidFill>
                  <a:srgbClr val="3FA070"/>
                </a:solidFill>
                <a:latin typeface="Courier New" panose="02070409020205090404"/>
                <a:cs typeface="Courier New" panose="02070409020205090404"/>
              </a:rPr>
              <a:t> 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field</a:t>
            </a:r>
            <a:r>
              <a:rPr sz="1100" spc="5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is</a:t>
            </a:r>
            <a:r>
              <a:rPr sz="1100" spc="5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available</a:t>
            </a:r>
            <a:r>
              <a:rPr sz="1100" spc="5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in</a:t>
            </a:r>
            <a:r>
              <a:rPr sz="1100" spc="5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spc="5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the </a:t>
            </a:r>
            <a:r>
              <a:rPr sz="950" b="1" dirty="0">
                <a:solidFill>
                  <a:srgbClr val="171C1F"/>
                </a:solidFill>
                <a:latin typeface="Courier New" panose="02070409020205090404"/>
                <a:cs typeface="Courier New" panose="02070409020205090404"/>
              </a:rPr>
              <a:t>vals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,</a:t>
            </a:r>
            <a:r>
              <a:rPr sz="1100" spc="5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spc="5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but</a:t>
            </a:r>
            <a:r>
              <a:rPr sz="1100" spc="5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it 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is</a:t>
            </a:r>
            <a:r>
              <a:rPr sz="1100" spc="5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an</a:t>
            </a:r>
            <a:r>
              <a:rPr sz="1100" spc="5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50" b="1" spc="-20" dirty="0">
                <a:solidFill>
                  <a:srgbClr val="171C1F"/>
                </a:solidFill>
                <a:latin typeface="Courier New" panose="02070409020205090404"/>
                <a:cs typeface="Courier New" panose="02070409020205090404"/>
              </a:rPr>
              <a:t>int</a:t>
            </a:r>
            <a:r>
              <a:rPr sz="1100" spc="-2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.</a:t>
            </a:r>
            <a:endParaRPr sz="1100">
              <a:latin typeface="Arial" panose="020B0604020202090204"/>
              <a:cs typeface="Arial" panose="020B0604020202090204"/>
            </a:endParaRPr>
          </a:p>
          <a:p>
            <a:pPr marL="326390">
              <a:lnSpc>
                <a:spcPct val="100000"/>
              </a:lnSpc>
              <a:spcBef>
                <a:spcPts val="200"/>
              </a:spcBef>
            </a:pP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To</a:t>
            </a:r>
            <a:r>
              <a:rPr sz="1100" spc="12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instantiate</a:t>
            </a:r>
            <a:r>
              <a:rPr sz="1100" spc="13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an</a:t>
            </a:r>
            <a:r>
              <a:rPr sz="1100" spc="13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50" b="1" spc="-20" dirty="0">
                <a:solidFill>
                  <a:srgbClr val="3FA070"/>
                </a:solidFill>
                <a:latin typeface="Courier New" panose="02070409020205090404"/>
                <a:cs typeface="Courier New" panose="02070409020205090404"/>
              </a:rPr>
              <a:t>estate.property</a:t>
            </a:r>
            <a:r>
              <a:rPr sz="950" b="1" spc="-135" dirty="0">
                <a:solidFill>
                  <a:srgbClr val="3FA070"/>
                </a:solidFill>
                <a:latin typeface="Courier New" panose="02070409020205090404"/>
                <a:cs typeface="Courier New" panose="02070409020205090404"/>
              </a:rPr>
              <a:t> </a:t>
            </a:r>
            <a:r>
              <a:rPr sz="1100" spc="-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object,</a:t>
            </a:r>
            <a:endParaRPr sz="1100">
              <a:latin typeface="Arial" panose="020B0604020202090204"/>
              <a:cs typeface="Arial" panose="020B0604020202090204"/>
            </a:endParaRPr>
          </a:p>
          <a:p>
            <a:pPr marL="307975" algn="ctr">
              <a:lnSpc>
                <a:spcPct val="100000"/>
              </a:lnSpc>
              <a:spcBef>
                <a:spcPts val="195"/>
              </a:spcBef>
            </a:pP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use</a:t>
            </a:r>
            <a:r>
              <a:rPr sz="1100" spc="6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50" b="1" spc="-10" dirty="0">
                <a:solidFill>
                  <a:srgbClr val="3FA070"/>
                </a:solidFill>
                <a:latin typeface="Courier New" panose="02070409020205090404"/>
                <a:cs typeface="Courier New" panose="02070409020205090404"/>
              </a:rPr>
              <a:t>self.env[model_name].browse(value)</a:t>
            </a:r>
            <a:endParaRPr sz="950">
              <a:latin typeface="Courier New" panose="02070409020205090404"/>
              <a:cs typeface="Courier New" panose="02070409020205090404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283095" y="1186955"/>
            <a:ext cx="3688079" cy="596900"/>
          </a:xfrm>
          <a:prstGeom prst="rect">
            <a:avLst/>
          </a:prstGeom>
        </p:spPr>
        <p:txBody>
          <a:bodyPr vert="horz" wrap="square" lIns="0" tIns="1155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10"/>
              </a:spcBef>
            </a:pPr>
            <a:r>
              <a:rPr sz="1200" spc="5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Add</a:t>
            </a:r>
            <a:r>
              <a:rPr sz="1200" spc="4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a</a:t>
            </a:r>
            <a:r>
              <a:rPr sz="1200" spc="4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field</a:t>
            </a:r>
            <a:r>
              <a:rPr sz="1200" spc="4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7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to</a:t>
            </a:r>
            <a:r>
              <a:rPr sz="1200" spc="5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b="1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Users</a:t>
            </a:r>
            <a:r>
              <a:rPr sz="1200" b="1" spc="5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(</a:t>
            </a:r>
            <a:r>
              <a:rPr sz="1050" b="1" dirty="0">
                <a:solidFill>
                  <a:srgbClr val="3FA070"/>
                </a:solidFill>
                <a:latin typeface="Courier New" panose="02070409020205090404"/>
                <a:cs typeface="Courier New" panose="02070409020205090404"/>
              </a:rPr>
              <a:t>res.users</a:t>
            </a:r>
            <a:r>
              <a:rPr sz="1050" b="1" spc="85" dirty="0">
                <a:solidFill>
                  <a:srgbClr val="3FA070"/>
                </a:solidFill>
                <a:latin typeface="Courier New" panose="02070409020205090404"/>
                <a:cs typeface="Courier New" panose="02070409020205090404"/>
              </a:rPr>
              <a:t> </a:t>
            </a:r>
            <a:r>
              <a:rPr sz="1200" spc="-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model)</a:t>
            </a:r>
            <a:endParaRPr sz="1200">
              <a:latin typeface="Arial" panose="020B0604020202090204"/>
              <a:cs typeface="Arial" panose="020B0604020202090204"/>
            </a:endParaRPr>
          </a:p>
          <a:p>
            <a:pPr marL="469265" indent="-320040">
              <a:lnSpc>
                <a:spcPct val="100000"/>
              </a:lnSpc>
              <a:spcBef>
                <a:spcPts val="810"/>
              </a:spcBef>
              <a:buChar char="●"/>
              <a:tabLst>
                <a:tab pos="469265" algn="l"/>
              </a:tabLst>
            </a:pPr>
            <a:r>
              <a:rPr sz="1200" spc="5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Add</a:t>
            </a:r>
            <a:r>
              <a:rPr sz="1200" spc="9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6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the</a:t>
            </a:r>
            <a:r>
              <a:rPr sz="1200" spc="9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following</a:t>
            </a:r>
            <a:r>
              <a:rPr sz="1200" spc="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field</a:t>
            </a:r>
            <a:r>
              <a:rPr sz="1200" spc="9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7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to</a:t>
            </a:r>
            <a:r>
              <a:rPr sz="1200" spc="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6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the</a:t>
            </a:r>
            <a:r>
              <a:rPr sz="1200" spc="9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existing</a:t>
            </a:r>
            <a:r>
              <a:rPr sz="1200" spc="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-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model:</a:t>
            </a:r>
            <a:endParaRPr sz="1200">
              <a:latin typeface="Arial" panose="020B0604020202090204"/>
              <a:cs typeface="Arial" panose="020B060402020209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419645" y="3549147"/>
            <a:ext cx="4464050" cy="444500"/>
          </a:xfrm>
          <a:prstGeom prst="rect">
            <a:avLst/>
          </a:prstGeom>
        </p:spPr>
        <p:txBody>
          <a:bodyPr vert="horz" wrap="square" lIns="0" tIns="39369" rIns="0" bIns="0" rtlCol="0">
            <a:spAutoFit/>
          </a:bodyPr>
          <a:lstStyle/>
          <a:p>
            <a:pPr marL="332740" indent="-320040">
              <a:lnSpc>
                <a:spcPct val="100000"/>
              </a:lnSpc>
              <a:spcBef>
                <a:spcPts val="310"/>
              </a:spcBef>
              <a:buChar char="●"/>
              <a:tabLst>
                <a:tab pos="332740" algn="l"/>
              </a:tabLst>
            </a:pPr>
            <a:r>
              <a:rPr sz="1200" spc="5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Add</a:t>
            </a:r>
            <a:r>
              <a:rPr sz="1200" spc="8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a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domain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7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to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6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the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field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so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5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it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only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displays</a:t>
            </a:r>
            <a:r>
              <a:rPr sz="1200" spc="8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6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the</a:t>
            </a:r>
            <a:r>
              <a:rPr sz="1200" spc="13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b="1" spc="-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available</a:t>
            </a:r>
            <a:endParaRPr sz="1200">
              <a:latin typeface="Arial" panose="020B0604020202090204"/>
              <a:cs typeface="Arial" panose="020B0604020202090204"/>
            </a:endParaRPr>
          </a:p>
          <a:p>
            <a:pPr marL="332740">
              <a:lnSpc>
                <a:spcPct val="100000"/>
              </a:lnSpc>
              <a:spcBef>
                <a:spcPts val="210"/>
              </a:spcBef>
            </a:pPr>
            <a:r>
              <a:rPr sz="1200" spc="-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properties.</a:t>
            </a:r>
            <a:endParaRPr sz="1200">
              <a:latin typeface="Arial" panose="020B0604020202090204"/>
              <a:cs typeface="Arial" panose="020B06040202020902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210068" y="2403995"/>
            <a:ext cx="5313680" cy="0"/>
          </a:xfrm>
          <a:custGeom>
            <a:avLst/>
            <a:gdLst/>
            <a:ahLst/>
            <a:cxnLst/>
            <a:rect l="l" t="t" r="r" b="b"/>
            <a:pathLst>
              <a:path w="5313680">
                <a:moveTo>
                  <a:pt x="0" y="0"/>
                </a:moveTo>
                <a:lnTo>
                  <a:pt x="5313064" y="0"/>
                </a:lnTo>
              </a:path>
            </a:pathLst>
          </a:custGeom>
          <a:ln w="7624">
            <a:solidFill>
              <a:srgbClr val="282F33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3210068" y="3005944"/>
            <a:ext cx="5313680" cy="0"/>
          </a:xfrm>
          <a:custGeom>
            <a:avLst/>
            <a:gdLst/>
            <a:ahLst/>
            <a:cxnLst/>
            <a:rect l="l" t="t" r="r" b="b"/>
            <a:pathLst>
              <a:path w="5313680">
                <a:moveTo>
                  <a:pt x="0" y="0"/>
                </a:moveTo>
                <a:lnTo>
                  <a:pt x="5313064" y="0"/>
                </a:lnTo>
              </a:path>
            </a:pathLst>
          </a:custGeom>
          <a:ln w="7624">
            <a:solidFill>
              <a:srgbClr val="DDE1E6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3681536" y="2078528"/>
            <a:ext cx="38544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Field</a:t>
            </a:r>
            <a:endParaRPr sz="1200">
              <a:latin typeface="Arial" panose="020B0604020202090204"/>
              <a:cs typeface="Arial" panose="020B060402020209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333490" y="2078528"/>
            <a:ext cx="39433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Type</a:t>
            </a:r>
            <a:endParaRPr sz="1200">
              <a:latin typeface="Arial" panose="020B0604020202090204"/>
              <a:cs typeface="Arial" panose="020B06040202020902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283095" y="2470919"/>
            <a:ext cx="91884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property_ids</a:t>
            </a:r>
            <a:endParaRPr sz="1200">
              <a:latin typeface="Arial" panose="020B0604020202090204"/>
              <a:cs typeface="Arial" panose="020B0604020202090204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611363" y="2444249"/>
            <a:ext cx="3601720" cy="444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000"/>
              </a:lnSpc>
              <a:spcBef>
                <a:spcPts val="100"/>
              </a:spcBef>
            </a:pPr>
            <a:r>
              <a:rPr sz="12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One2many</a:t>
            </a:r>
            <a:r>
              <a:rPr sz="1200" spc="13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inverse</a:t>
            </a:r>
            <a:r>
              <a:rPr sz="1200" spc="14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6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of</a:t>
            </a:r>
            <a:r>
              <a:rPr sz="1200" spc="14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6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the</a:t>
            </a:r>
            <a:r>
              <a:rPr sz="1200" spc="14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field</a:t>
            </a:r>
            <a:r>
              <a:rPr sz="1200" spc="14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6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that</a:t>
            </a:r>
            <a:r>
              <a:rPr sz="1200" spc="14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references</a:t>
            </a:r>
            <a:r>
              <a:rPr sz="1200" spc="14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3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the </a:t>
            </a:r>
            <a:r>
              <a:rPr sz="12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salesperson</a:t>
            </a:r>
            <a:r>
              <a:rPr sz="1200" spc="19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in</a:t>
            </a:r>
            <a:r>
              <a:rPr sz="1200" spc="2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050" b="1" spc="-10" dirty="0">
                <a:solidFill>
                  <a:srgbClr val="3FA070"/>
                </a:solidFill>
                <a:latin typeface="Courier New" panose="02070409020205090404"/>
                <a:cs typeface="Courier New" panose="02070409020205090404"/>
              </a:rPr>
              <a:t>estate.property</a:t>
            </a:r>
            <a:endParaRPr sz="1050">
              <a:latin typeface="Courier New" panose="02070409020205090404"/>
              <a:cs typeface="Courier New" panose="02070409020205090404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548186" y="1146660"/>
            <a:ext cx="2247900" cy="3057525"/>
            <a:chOff x="548186" y="1146660"/>
            <a:chExt cx="2247900" cy="3057525"/>
          </a:xfrm>
        </p:grpSpPr>
        <p:sp>
          <p:nvSpPr>
            <p:cNvPr id="11" name="object 11"/>
            <p:cNvSpPr/>
            <p:nvPr/>
          </p:nvSpPr>
          <p:spPr>
            <a:xfrm>
              <a:off x="552948" y="1151422"/>
              <a:ext cx="2238375" cy="3048000"/>
            </a:xfrm>
            <a:custGeom>
              <a:avLst/>
              <a:gdLst/>
              <a:ahLst/>
              <a:cxnLst/>
              <a:rect l="l" t="t" r="r" b="b"/>
              <a:pathLst>
                <a:path w="2238375" h="3048000">
                  <a:moveTo>
                    <a:pt x="2108420" y="3047993"/>
                  </a:moveTo>
                  <a:lnTo>
                    <a:pt x="129579" y="3047993"/>
                  </a:lnTo>
                  <a:lnTo>
                    <a:pt x="79141" y="3037809"/>
                  </a:lnTo>
                  <a:lnTo>
                    <a:pt x="37953" y="3010037"/>
                  </a:lnTo>
                  <a:lnTo>
                    <a:pt x="10183" y="2968850"/>
                  </a:lnTo>
                  <a:lnTo>
                    <a:pt x="0" y="2918419"/>
                  </a:lnTo>
                  <a:lnTo>
                    <a:pt x="0" y="129579"/>
                  </a:lnTo>
                  <a:lnTo>
                    <a:pt x="10183" y="79141"/>
                  </a:lnTo>
                  <a:lnTo>
                    <a:pt x="37953" y="37953"/>
                  </a:lnTo>
                  <a:lnTo>
                    <a:pt x="79141" y="10183"/>
                  </a:lnTo>
                  <a:lnTo>
                    <a:pt x="129579" y="0"/>
                  </a:lnTo>
                  <a:lnTo>
                    <a:pt x="2108420" y="0"/>
                  </a:lnTo>
                  <a:lnTo>
                    <a:pt x="2158001" y="9863"/>
                  </a:lnTo>
                  <a:lnTo>
                    <a:pt x="2200045" y="37952"/>
                  </a:lnTo>
                  <a:lnTo>
                    <a:pt x="2228133" y="79991"/>
                  </a:lnTo>
                  <a:lnTo>
                    <a:pt x="2237995" y="129579"/>
                  </a:lnTo>
                  <a:lnTo>
                    <a:pt x="2237995" y="2918419"/>
                  </a:lnTo>
                  <a:lnTo>
                    <a:pt x="2227811" y="2968850"/>
                  </a:lnTo>
                  <a:lnTo>
                    <a:pt x="2200039" y="3010037"/>
                  </a:lnTo>
                  <a:lnTo>
                    <a:pt x="2158851" y="3037809"/>
                  </a:lnTo>
                  <a:lnTo>
                    <a:pt x="2108420" y="3047993"/>
                  </a:lnTo>
                  <a:close/>
                </a:path>
              </a:pathLst>
            </a:custGeom>
            <a:solidFill>
              <a:srgbClr val="F2F4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552948" y="1151422"/>
              <a:ext cx="2238375" cy="3048000"/>
            </a:xfrm>
            <a:custGeom>
              <a:avLst/>
              <a:gdLst/>
              <a:ahLst/>
              <a:cxnLst/>
              <a:rect l="l" t="t" r="r" b="b"/>
              <a:pathLst>
                <a:path w="2238375" h="3048000">
                  <a:moveTo>
                    <a:pt x="0" y="129579"/>
                  </a:moveTo>
                  <a:lnTo>
                    <a:pt x="10183" y="79141"/>
                  </a:lnTo>
                  <a:lnTo>
                    <a:pt x="37953" y="37953"/>
                  </a:lnTo>
                  <a:lnTo>
                    <a:pt x="79141" y="10183"/>
                  </a:lnTo>
                  <a:lnTo>
                    <a:pt x="129579" y="0"/>
                  </a:lnTo>
                  <a:lnTo>
                    <a:pt x="2108420" y="0"/>
                  </a:lnTo>
                  <a:lnTo>
                    <a:pt x="2158001" y="9863"/>
                  </a:lnTo>
                  <a:lnTo>
                    <a:pt x="2200045" y="37952"/>
                  </a:lnTo>
                  <a:lnTo>
                    <a:pt x="2228133" y="79991"/>
                  </a:lnTo>
                  <a:lnTo>
                    <a:pt x="2237995" y="129579"/>
                  </a:lnTo>
                  <a:lnTo>
                    <a:pt x="2237995" y="2918419"/>
                  </a:lnTo>
                  <a:lnTo>
                    <a:pt x="2227811" y="2968850"/>
                  </a:lnTo>
                  <a:lnTo>
                    <a:pt x="2200039" y="3010037"/>
                  </a:lnTo>
                  <a:lnTo>
                    <a:pt x="2158851" y="3037809"/>
                  </a:lnTo>
                  <a:lnTo>
                    <a:pt x="2108420" y="3047993"/>
                  </a:lnTo>
                  <a:lnTo>
                    <a:pt x="129579" y="3047993"/>
                  </a:lnTo>
                  <a:lnTo>
                    <a:pt x="79141" y="3037809"/>
                  </a:lnTo>
                  <a:lnTo>
                    <a:pt x="37953" y="3010037"/>
                  </a:lnTo>
                  <a:lnTo>
                    <a:pt x="10183" y="2968850"/>
                  </a:lnTo>
                  <a:lnTo>
                    <a:pt x="0" y="2918419"/>
                  </a:lnTo>
                  <a:lnTo>
                    <a:pt x="0" y="129579"/>
                  </a:lnTo>
                  <a:close/>
                </a:path>
              </a:pathLst>
            </a:custGeom>
            <a:ln w="9524">
              <a:solidFill>
                <a:srgbClr val="F2F4F6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13" name="object 1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602973" y="505856"/>
            <a:ext cx="2012920" cy="412674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740410" y="1298575"/>
            <a:ext cx="1976120" cy="1313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" sz="3000" b="1" i="1" spc="-125" dirty="0">
                <a:solidFill>
                  <a:srgbClr val="704B67"/>
                </a:solidFill>
                <a:latin typeface="Liberation Sans Narrow"/>
                <a:cs typeface="Liberation Sans Narrow"/>
              </a:rPr>
              <a:t>Lesson 7</a:t>
            </a:r>
            <a:endParaRPr sz="3000">
              <a:latin typeface="Liberation Sans Narrow"/>
              <a:cs typeface="Liberation Sans Narrow"/>
            </a:endParaRPr>
          </a:p>
          <a:p>
            <a:pPr marL="529590">
              <a:lnSpc>
                <a:spcPct val="100000"/>
              </a:lnSpc>
              <a:spcBef>
                <a:spcPts val="1720"/>
              </a:spcBef>
            </a:pPr>
            <a:r>
              <a:rPr sz="1400" spc="-10" dirty="0">
                <a:latin typeface="Arial" panose="020B0604020202090204"/>
                <a:cs typeface="Arial" panose="020B0604020202090204"/>
              </a:rPr>
              <a:t>CRUDS</a:t>
            </a:r>
            <a:endParaRPr sz="1400">
              <a:latin typeface="Arial" panose="020B0604020202090204"/>
              <a:cs typeface="Arial" panose="020B0604020202090204"/>
            </a:endParaRPr>
          </a:p>
          <a:p>
            <a:pPr marL="207010">
              <a:lnSpc>
                <a:spcPct val="100000"/>
              </a:lnSpc>
              <a:spcBef>
                <a:spcPts val="1470"/>
              </a:spcBef>
            </a:pPr>
            <a:r>
              <a:rPr sz="1400" b="1" dirty="0">
                <a:latin typeface="Arial Bold" panose="020B0604020202090204" charset="0"/>
                <a:cs typeface="Arial Bold" panose="020B0604020202090204" charset="0"/>
              </a:rPr>
              <a:t>Class</a:t>
            </a:r>
            <a:r>
              <a:rPr sz="1400" b="1" spc="50" dirty="0">
                <a:latin typeface="Arial Bold" panose="020B0604020202090204" charset="0"/>
                <a:cs typeface="Arial Bold" panose="020B0604020202090204" charset="0"/>
              </a:rPr>
              <a:t> </a:t>
            </a:r>
            <a:r>
              <a:rPr sz="1400" b="1" spc="-10" dirty="0">
                <a:latin typeface="Arial Bold" panose="020B0604020202090204" charset="0"/>
                <a:cs typeface="Arial Bold" panose="020B0604020202090204" charset="0"/>
              </a:rPr>
              <a:t>inheritance</a:t>
            </a:r>
            <a:endParaRPr sz="1400" b="1">
              <a:latin typeface="Arial Bold" panose="020B0604020202090204" charset="0"/>
              <a:cs typeface="Arial Bold" panose="020B0604020202090204" charset="0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2173" rIns="0" bIns="0" rtlCol="0">
            <a:spAutoFit/>
          </a:bodyPr>
          <a:lstStyle/>
          <a:p>
            <a:pPr marL="456565">
              <a:lnSpc>
                <a:spcPct val="100000"/>
              </a:lnSpc>
              <a:spcBef>
                <a:spcPts val="100"/>
              </a:spcBef>
            </a:pPr>
            <a:r>
              <a:rPr sz="5400" spc="-380" dirty="0">
                <a:solidFill>
                  <a:srgbClr val="000000"/>
                </a:solidFill>
              </a:rPr>
              <a:t>Exercise</a:t>
            </a:r>
            <a:endParaRPr sz="5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30066" y="2403237"/>
            <a:ext cx="414401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5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Add</a:t>
            </a:r>
            <a:r>
              <a:rPr sz="1400" spc="14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b="1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chatter</a:t>
            </a:r>
            <a:r>
              <a:rPr sz="1400" b="1" spc="14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5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into</a:t>
            </a:r>
            <a:r>
              <a:rPr sz="1400" spc="13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existing</a:t>
            </a:r>
            <a:r>
              <a:rPr sz="1400" spc="14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300" b="1" spc="65" dirty="0">
                <a:solidFill>
                  <a:srgbClr val="178038"/>
                </a:solidFill>
                <a:latin typeface="Trebuchet MS" panose="020B0703020202090204"/>
                <a:cs typeface="Trebuchet MS" panose="020B0703020202090204"/>
              </a:rPr>
              <a:t>estate.property</a:t>
            </a:r>
            <a:r>
              <a:rPr sz="1300" b="1" spc="145" dirty="0">
                <a:solidFill>
                  <a:srgbClr val="178038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1400" spc="-1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model.</a:t>
            </a:r>
            <a:endParaRPr sz="1400">
              <a:latin typeface="Arial" panose="020B0604020202090204"/>
              <a:cs typeface="Arial" panose="020B0604020202090204"/>
            </a:endParaRPr>
          </a:p>
        </p:txBody>
      </p:sp>
      <p:pic>
        <p:nvPicPr>
          <p:cNvPr id="3" name="object 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602973" y="505856"/>
            <a:ext cx="2012920" cy="412674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548186" y="1146660"/>
            <a:ext cx="2247900" cy="3057525"/>
            <a:chOff x="548186" y="1146660"/>
            <a:chExt cx="2247900" cy="3057525"/>
          </a:xfrm>
        </p:grpSpPr>
        <p:sp>
          <p:nvSpPr>
            <p:cNvPr id="5" name="object 5"/>
            <p:cNvSpPr/>
            <p:nvPr/>
          </p:nvSpPr>
          <p:spPr>
            <a:xfrm>
              <a:off x="552948" y="1151422"/>
              <a:ext cx="2238375" cy="3048000"/>
            </a:xfrm>
            <a:custGeom>
              <a:avLst/>
              <a:gdLst/>
              <a:ahLst/>
              <a:cxnLst/>
              <a:rect l="l" t="t" r="r" b="b"/>
              <a:pathLst>
                <a:path w="2238375" h="3048000">
                  <a:moveTo>
                    <a:pt x="2108420" y="3047993"/>
                  </a:moveTo>
                  <a:lnTo>
                    <a:pt x="129579" y="3047993"/>
                  </a:lnTo>
                  <a:lnTo>
                    <a:pt x="79141" y="3037809"/>
                  </a:lnTo>
                  <a:lnTo>
                    <a:pt x="37953" y="3010037"/>
                  </a:lnTo>
                  <a:lnTo>
                    <a:pt x="10183" y="2968850"/>
                  </a:lnTo>
                  <a:lnTo>
                    <a:pt x="0" y="2918419"/>
                  </a:lnTo>
                  <a:lnTo>
                    <a:pt x="0" y="129579"/>
                  </a:lnTo>
                  <a:lnTo>
                    <a:pt x="10183" y="79141"/>
                  </a:lnTo>
                  <a:lnTo>
                    <a:pt x="37953" y="37953"/>
                  </a:lnTo>
                  <a:lnTo>
                    <a:pt x="79141" y="10183"/>
                  </a:lnTo>
                  <a:lnTo>
                    <a:pt x="129579" y="0"/>
                  </a:lnTo>
                  <a:lnTo>
                    <a:pt x="2108420" y="0"/>
                  </a:lnTo>
                  <a:lnTo>
                    <a:pt x="2158001" y="9863"/>
                  </a:lnTo>
                  <a:lnTo>
                    <a:pt x="2200045" y="37952"/>
                  </a:lnTo>
                  <a:lnTo>
                    <a:pt x="2228133" y="79991"/>
                  </a:lnTo>
                  <a:lnTo>
                    <a:pt x="2237995" y="129579"/>
                  </a:lnTo>
                  <a:lnTo>
                    <a:pt x="2237995" y="2918419"/>
                  </a:lnTo>
                  <a:lnTo>
                    <a:pt x="2227811" y="2968850"/>
                  </a:lnTo>
                  <a:lnTo>
                    <a:pt x="2200039" y="3010037"/>
                  </a:lnTo>
                  <a:lnTo>
                    <a:pt x="2158851" y="3037809"/>
                  </a:lnTo>
                  <a:lnTo>
                    <a:pt x="2108420" y="3047993"/>
                  </a:lnTo>
                  <a:close/>
                </a:path>
              </a:pathLst>
            </a:custGeom>
            <a:solidFill>
              <a:srgbClr val="F2F4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552948" y="1151422"/>
              <a:ext cx="2238375" cy="3048000"/>
            </a:xfrm>
            <a:custGeom>
              <a:avLst/>
              <a:gdLst/>
              <a:ahLst/>
              <a:cxnLst/>
              <a:rect l="l" t="t" r="r" b="b"/>
              <a:pathLst>
                <a:path w="2238375" h="3048000">
                  <a:moveTo>
                    <a:pt x="0" y="129579"/>
                  </a:moveTo>
                  <a:lnTo>
                    <a:pt x="10183" y="79141"/>
                  </a:lnTo>
                  <a:lnTo>
                    <a:pt x="37953" y="37953"/>
                  </a:lnTo>
                  <a:lnTo>
                    <a:pt x="79141" y="10183"/>
                  </a:lnTo>
                  <a:lnTo>
                    <a:pt x="129579" y="0"/>
                  </a:lnTo>
                  <a:lnTo>
                    <a:pt x="2108420" y="0"/>
                  </a:lnTo>
                  <a:lnTo>
                    <a:pt x="2158001" y="9863"/>
                  </a:lnTo>
                  <a:lnTo>
                    <a:pt x="2200045" y="37952"/>
                  </a:lnTo>
                  <a:lnTo>
                    <a:pt x="2228133" y="79991"/>
                  </a:lnTo>
                  <a:lnTo>
                    <a:pt x="2237995" y="129579"/>
                  </a:lnTo>
                  <a:lnTo>
                    <a:pt x="2237995" y="2918419"/>
                  </a:lnTo>
                  <a:lnTo>
                    <a:pt x="2227811" y="2968850"/>
                  </a:lnTo>
                  <a:lnTo>
                    <a:pt x="2200039" y="3010037"/>
                  </a:lnTo>
                  <a:lnTo>
                    <a:pt x="2158851" y="3037809"/>
                  </a:lnTo>
                  <a:lnTo>
                    <a:pt x="2108420" y="3047993"/>
                  </a:lnTo>
                  <a:lnTo>
                    <a:pt x="129579" y="3047993"/>
                  </a:lnTo>
                  <a:lnTo>
                    <a:pt x="79141" y="3037809"/>
                  </a:lnTo>
                  <a:lnTo>
                    <a:pt x="37953" y="3010037"/>
                  </a:lnTo>
                  <a:lnTo>
                    <a:pt x="10183" y="2968850"/>
                  </a:lnTo>
                  <a:lnTo>
                    <a:pt x="0" y="2918419"/>
                  </a:lnTo>
                  <a:lnTo>
                    <a:pt x="0" y="129579"/>
                  </a:lnTo>
                  <a:close/>
                </a:path>
              </a:pathLst>
            </a:custGeom>
            <a:ln w="9524">
              <a:solidFill>
                <a:srgbClr val="F2F4F6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2173" rIns="0" bIns="0" rtlCol="0">
            <a:spAutoFit/>
          </a:bodyPr>
          <a:lstStyle/>
          <a:p>
            <a:pPr marL="456565">
              <a:lnSpc>
                <a:spcPct val="100000"/>
              </a:lnSpc>
              <a:spcBef>
                <a:spcPts val="100"/>
              </a:spcBef>
            </a:pPr>
            <a:r>
              <a:rPr sz="5400" spc="-380" dirty="0">
                <a:solidFill>
                  <a:srgbClr val="000000"/>
                </a:solidFill>
              </a:rPr>
              <a:t>Exercise</a:t>
            </a:r>
            <a:endParaRPr sz="5400"/>
          </a:p>
        </p:txBody>
      </p:sp>
      <p:sp>
        <p:nvSpPr>
          <p:cNvPr id="17" name="object 17"/>
          <p:cNvSpPr txBox="1"/>
          <p:nvPr/>
        </p:nvSpPr>
        <p:spPr>
          <a:xfrm>
            <a:off x="1251847" y="4467349"/>
            <a:ext cx="4439285" cy="462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Hint:</a:t>
            </a:r>
            <a:r>
              <a:rPr sz="1100" spc="13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you</a:t>
            </a:r>
            <a:r>
              <a:rPr sz="1100" spc="13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might</a:t>
            </a:r>
            <a:r>
              <a:rPr sz="1100" spc="13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look</a:t>
            </a:r>
            <a:r>
              <a:rPr sz="1100" spc="13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for</a:t>
            </a:r>
            <a:r>
              <a:rPr sz="1100" spc="14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b="1" spc="-20" dirty="0">
                <a:solidFill>
                  <a:srgbClr val="178038"/>
                </a:solidFill>
                <a:latin typeface="Courier New" panose="02070409020205090404"/>
                <a:cs typeface="Courier New" panose="02070409020205090404"/>
              </a:rPr>
              <a:t>mail.thread</a:t>
            </a:r>
            <a:r>
              <a:rPr sz="1100" b="1" spc="-225" dirty="0">
                <a:solidFill>
                  <a:srgbClr val="178038"/>
                </a:solidFill>
                <a:latin typeface="Courier New" panose="02070409020205090404"/>
                <a:cs typeface="Courier New" panose="02070409020205090404"/>
              </a:rPr>
              <a:t> 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and</a:t>
            </a:r>
            <a:r>
              <a:rPr sz="1100" spc="13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b="1" spc="-10" dirty="0">
                <a:solidFill>
                  <a:srgbClr val="178038"/>
                </a:solidFill>
                <a:latin typeface="Courier New" panose="02070409020205090404"/>
                <a:cs typeface="Courier New" panose="02070409020205090404"/>
              </a:rPr>
              <a:t>mail.activity.mixin</a:t>
            </a:r>
            <a:endParaRPr sz="1100">
              <a:latin typeface="Courier New" panose="02070409020205090404"/>
              <a:cs typeface="Courier New" panose="02070409020205090404"/>
            </a:endParaRPr>
          </a:p>
          <a:p>
            <a:pPr marL="365760">
              <a:lnSpc>
                <a:spcPct val="100000"/>
              </a:lnSpc>
              <a:spcBef>
                <a:spcPts val="795"/>
              </a:spcBef>
            </a:pP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and</a:t>
            </a:r>
            <a:r>
              <a:rPr sz="1100" spc="114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check</a:t>
            </a:r>
            <a:r>
              <a:rPr sz="1100" spc="12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in</a:t>
            </a:r>
            <a:r>
              <a:rPr sz="1100" spc="12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code</a:t>
            </a:r>
            <a:r>
              <a:rPr sz="1100" spc="114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spc="65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to</a:t>
            </a:r>
            <a:r>
              <a:rPr sz="1100" spc="12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add</a:t>
            </a:r>
            <a:r>
              <a:rPr sz="1100" spc="12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in</a:t>
            </a:r>
            <a:r>
              <a:rPr sz="1100" spc="114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form</a:t>
            </a:r>
            <a:r>
              <a:rPr sz="1100" spc="12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view</a:t>
            </a:r>
            <a:r>
              <a:rPr sz="1100" spc="12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for</a:t>
            </a:r>
            <a:r>
              <a:rPr sz="1100" spc="114" dirty="0">
                <a:solidFill>
                  <a:srgbClr val="171C1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b="1" spc="-10" dirty="0">
                <a:solidFill>
                  <a:srgbClr val="178038"/>
                </a:solidFill>
                <a:latin typeface="Courier New" panose="02070409020205090404"/>
                <a:cs typeface="Courier New" panose="02070409020205090404"/>
              </a:rPr>
              <a:t>class="oe_chatter"</a:t>
            </a:r>
            <a:endParaRPr sz="900">
              <a:latin typeface="Courier New" panose="02070409020205090404"/>
              <a:cs typeface="Courier New" panose="02070409020205090404"/>
            </a:endParaRPr>
          </a:p>
        </p:txBody>
      </p:sp>
      <p:sp>
        <p:nvSpPr>
          <p:cNvPr id="18" name="object 14"/>
          <p:cNvSpPr txBox="1"/>
          <p:nvPr/>
        </p:nvSpPr>
        <p:spPr>
          <a:xfrm>
            <a:off x="603250" y="1146175"/>
            <a:ext cx="2187575" cy="17183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en-US" sz="3000" b="1" i="1" spc="-125" dirty="0">
                <a:solidFill>
                  <a:srgbClr val="704B67"/>
                </a:solidFill>
                <a:latin typeface="Liberation Sans Narrow"/>
                <a:cs typeface="Liberation Sans Narrow"/>
              </a:rPr>
              <a:t>Lesson 7</a:t>
            </a:r>
            <a:endParaRPr sz="3000">
              <a:latin typeface="Liberation Sans Narrow"/>
              <a:cs typeface="Liberation Sans Narrow"/>
            </a:endParaRPr>
          </a:p>
          <a:p>
            <a:pPr marL="529590">
              <a:lnSpc>
                <a:spcPct val="100000"/>
              </a:lnSpc>
              <a:spcBef>
                <a:spcPts val="1720"/>
              </a:spcBef>
            </a:pPr>
            <a:r>
              <a:rPr sz="1400" spc="-10" dirty="0">
                <a:latin typeface="Arial" panose="020B0604020202090204"/>
                <a:cs typeface="Arial" panose="020B0604020202090204"/>
              </a:rPr>
              <a:t>CRUDS</a:t>
            </a:r>
            <a:endParaRPr sz="1400">
              <a:latin typeface="Arial" panose="020B0604020202090204"/>
              <a:cs typeface="Arial" panose="020B0604020202090204"/>
            </a:endParaRPr>
          </a:p>
          <a:p>
            <a:pPr marL="207010">
              <a:lnSpc>
                <a:spcPct val="100000"/>
              </a:lnSpc>
              <a:spcBef>
                <a:spcPts val="1470"/>
              </a:spcBef>
            </a:pPr>
            <a:r>
              <a:rPr sz="1400" b="0" dirty="0">
                <a:latin typeface="Arial" panose="020B0604020202090204" pitchFamily="34" charset="0"/>
                <a:cs typeface="Arial" panose="020B0604020202090204" pitchFamily="34" charset="0"/>
              </a:rPr>
              <a:t>Class</a:t>
            </a:r>
            <a:r>
              <a:rPr sz="1400" b="0" spc="50" dirty="0">
                <a:latin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sz="1400" b="0" spc="-10" dirty="0">
                <a:latin typeface="Arial" panose="020B0604020202090204" pitchFamily="34" charset="0"/>
                <a:cs typeface="Arial" panose="020B0604020202090204" pitchFamily="34" charset="0"/>
              </a:rPr>
              <a:t>inheritance</a:t>
            </a:r>
            <a:endParaRPr sz="1400" b="1" spc="-10" dirty="0">
              <a:latin typeface="Arial Bold" panose="020B0604020202090204" charset="0"/>
              <a:cs typeface="Arial Bold" panose="020B0604020202090204" charset="0"/>
            </a:endParaRPr>
          </a:p>
          <a:p>
            <a:pPr marL="207010">
              <a:lnSpc>
                <a:spcPct val="100000"/>
              </a:lnSpc>
              <a:spcBef>
                <a:spcPts val="1470"/>
              </a:spcBef>
            </a:pPr>
            <a:r>
              <a:rPr sz="1400" b="1" spc="50" dirty="0">
                <a:latin typeface="Arial Bold" panose="020B0604020202090204" charset="0"/>
                <a:cs typeface="Arial Bold" panose="020B0604020202090204" charset="0"/>
                <a:sym typeface="+mn-ea"/>
              </a:rPr>
              <a:t>Prototype</a:t>
            </a:r>
            <a:r>
              <a:rPr sz="1400" b="1" spc="30" dirty="0">
                <a:latin typeface="Arial Bold" panose="020B0604020202090204" charset="0"/>
                <a:cs typeface="Arial Bold" panose="020B0604020202090204" charset="0"/>
                <a:sym typeface="+mn-ea"/>
              </a:rPr>
              <a:t> </a:t>
            </a:r>
            <a:r>
              <a:rPr sz="1400" b="1" spc="-10" dirty="0">
                <a:latin typeface="Arial Bold" panose="020B0604020202090204" charset="0"/>
                <a:cs typeface="Arial Bold" panose="020B0604020202090204" charset="0"/>
                <a:sym typeface="+mn-ea"/>
              </a:rPr>
              <a:t>inheritance</a:t>
            </a:r>
            <a:endParaRPr sz="1400" b="1">
              <a:latin typeface="Arial Bold" panose="020B0604020202090204" charset="0"/>
              <a:cs typeface="Arial Bold" panose="020B060402020209020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628319" y="2078147"/>
            <a:ext cx="24485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0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Add</a:t>
            </a:r>
            <a:r>
              <a:rPr sz="1200" spc="-80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0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new</a:t>
            </a:r>
            <a:r>
              <a:rPr sz="1200" spc="-80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25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fields</a:t>
            </a:r>
            <a:r>
              <a:rPr sz="1200" spc="-75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35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to</a:t>
            </a:r>
            <a:r>
              <a:rPr sz="1200" spc="-80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5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the</a:t>
            </a:r>
            <a:r>
              <a:rPr sz="1200" spc="-65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b="1" spc="-80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Users</a:t>
            </a:r>
            <a:r>
              <a:rPr sz="1200" b="1" spc="-55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30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view.</a:t>
            </a:r>
            <a:endParaRPr sz="1200">
              <a:latin typeface="Verdana" panose="020B0804030504040204"/>
              <a:cs typeface="Verdana" panose="020B080403050404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628319" y="2623738"/>
            <a:ext cx="3388995" cy="446405"/>
          </a:xfrm>
          <a:prstGeom prst="rect">
            <a:avLst/>
          </a:prstGeom>
        </p:spPr>
        <p:txBody>
          <a:bodyPr vert="horz" wrap="square" lIns="0" tIns="400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15"/>
              </a:spcBef>
            </a:pPr>
            <a:r>
              <a:rPr sz="1200" spc="-50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Override</a:t>
            </a:r>
            <a:r>
              <a:rPr sz="1200" spc="-90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5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the</a:t>
            </a:r>
            <a:r>
              <a:rPr sz="1200" spc="-80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050" b="1" dirty="0">
                <a:solidFill>
                  <a:srgbClr val="171C1F"/>
                </a:solidFill>
                <a:latin typeface="Courier New" panose="02070409020205090404"/>
                <a:cs typeface="Courier New" panose="02070409020205090404"/>
              </a:rPr>
              <a:t>b</a:t>
            </a:r>
            <a:r>
              <a:rPr sz="1050" b="1" dirty="0">
                <a:solidFill>
                  <a:srgbClr val="178038"/>
                </a:solidFill>
                <a:latin typeface="Courier New" panose="02070409020205090404"/>
                <a:cs typeface="Courier New" panose="02070409020205090404"/>
              </a:rPr>
              <a:t>ase.view_users_form</a:t>
            </a:r>
            <a:r>
              <a:rPr sz="1050" b="1" spc="-5" dirty="0">
                <a:solidFill>
                  <a:srgbClr val="178038"/>
                </a:solidFill>
                <a:latin typeface="Courier New" panose="02070409020205090404"/>
                <a:cs typeface="Courier New" panose="02070409020205090404"/>
              </a:rPr>
              <a:t> </a:t>
            </a:r>
            <a:r>
              <a:rPr sz="1200" spc="-35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to</a:t>
            </a:r>
            <a:r>
              <a:rPr sz="1200" spc="-90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30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add</a:t>
            </a:r>
            <a:r>
              <a:rPr sz="1200" spc="-90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25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the</a:t>
            </a:r>
            <a:endParaRPr sz="1200">
              <a:latin typeface="Verdana" panose="020B0804030504040204"/>
              <a:cs typeface="Verdana" panose="020B0804030504040204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1050" b="1" spc="-10" dirty="0">
                <a:solidFill>
                  <a:srgbClr val="178038"/>
                </a:solidFill>
                <a:latin typeface="Courier New" panose="02070409020205090404"/>
                <a:cs typeface="Courier New" panose="02070409020205090404"/>
              </a:rPr>
              <a:t>property_ids</a:t>
            </a:r>
            <a:r>
              <a:rPr sz="1050" b="1" spc="-270" dirty="0">
                <a:solidFill>
                  <a:srgbClr val="178038"/>
                </a:solidFill>
                <a:latin typeface="Courier New" panose="02070409020205090404"/>
                <a:cs typeface="Courier New" panose="02070409020205090404"/>
              </a:rPr>
              <a:t> </a:t>
            </a:r>
            <a:r>
              <a:rPr sz="1200" spc="-30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field</a:t>
            </a:r>
            <a:r>
              <a:rPr sz="1200" spc="-65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 in</a:t>
            </a:r>
            <a:r>
              <a:rPr sz="1200" spc="-55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60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a</a:t>
            </a:r>
            <a:r>
              <a:rPr sz="1200" spc="-65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40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new</a:t>
            </a:r>
            <a:r>
              <a:rPr sz="1200" spc="-60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35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notebook</a:t>
            </a:r>
            <a:r>
              <a:rPr sz="1200" spc="-60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 </a:t>
            </a:r>
            <a:r>
              <a:rPr sz="1200" spc="-10" dirty="0">
                <a:solidFill>
                  <a:srgbClr val="171C1F"/>
                </a:solidFill>
                <a:latin typeface="Verdana" panose="020B0804030504040204"/>
                <a:cs typeface="Verdana" panose="020B0804030504040204"/>
              </a:rPr>
              <a:t>page.</a:t>
            </a:r>
            <a:endParaRPr sz="1200">
              <a:latin typeface="Verdana" panose="020B0804030504040204"/>
              <a:cs typeface="Verdana" panose="020B0804030504040204"/>
            </a:endParaRPr>
          </a:p>
        </p:txBody>
      </p:sp>
      <p:pic>
        <p:nvPicPr>
          <p:cNvPr id="4" name="object 4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602973" y="505856"/>
            <a:ext cx="2012920" cy="412674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548186" y="1146660"/>
            <a:ext cx="2247900" cy="3057525"/>
            <a:chOff x="548186" y="1146660"/>
            <a:chExt cx="2247900" cy="3057525"/>
          </a:xfrm>
        </p:grpSpPr>
        <p:sp>
          <p:nvSpPr>
            <p:cNvPr id="6" name="object 6"/>
            <p:cNvSpPr/>
            <p:nvPr/>
          </p:nvSpPr>
          <p:spPr>
            <a:xfrm>
              <a:off x="552948" y="1151422"/>
              <a:ext cx="2238375" cy="3048000"/>
            </a:xfrm>
            <a:custGeom>
              <a:avLst/>
              <a:gdLst/>
              <a:ahLst/>
              <a:cxnLst/>
              <a:rect l="l" t="t" r="r" b="b"/>
              <a:pathLst>
                <a:path w="2238375" h="3048000">
                  <a:moveTo>
                    <a:pt x="2108420" y="3047993"/>
                  </a:moveTo>
                  <a:lnTo>
                    <a:pt x="129579" y="3047993"/>
                  </a:lnTo>
                  <a:lnTo>
                    <a:pt x="79141" y="3037809"/>
                  </a:lnTo>
                  <a:lnTo>
                    <a:pt x="37953" y="3010037"/>
                  </a:lnTo>
                  <a:lnTo>
                    <a:pt x="10183" y="2968850"/>
                  </a:lnTo>
                  <a:lnTo>
                    <a:pt x="0" y="2918419"/>
                  </a:lnTo>
                  <a:lnTo>
                    <a:pt x="0" y="129579"/>
                  </a:lnTo>
                  <a:lnTo>
                    <a:pt x="10183" y="79141"/>
                  </a:lnTo>
                  <a:lnTo>
                    <a:pt x="37953" y="37953"/>
                  </a:lnTo>
                  <a:lnTo>
                    <a:pt x="79141" y="10183"/>
                  </a:lnTo>
                  <a:lnTo>
                    <a:pt x="129579" y="0"/>
                  </a:lnTo>
                  <a:lnTo>
                    <a:pt x="2108420" y="0"/>
                  </a:lnTo>
                  <a:lnTo>
                    <a:pt x="2158001" y="9863"/>
                  </a:lnTo>
                  <a:lnTo>
                    <a:pt x="2200045" y="37952"/>
                  </a:lnTo>
                  <a:lnTo>
                    <a:pt x="2228133" y="79991"/>
                  </a:lnTo>
                  <a:lnTo>
                    <a:pt x="2237995" y="129579"/>
                  </a:lnTo>
                  <a:lnTo>
                    <a:pt x="2237995" y="2918419"/>
                  </a:lnTo>
                  <a:lnTo>
                    <a:pt x="2227811" y="2968850"/>
                  </a:lnTo>
                  <a:lnTo>
                    <a:pt x="2200039" y="3010037"/>
                  </a:lnTo>
                  <a:lnTo>
                    <a:pt x="2158851" y="3037809"/>
                  </a:lnTo>
                  <a:lnTo>
                    <a:pt x="2108420" y="3047993"/>
                  </a:lnTo>
                  <a:close/>
                </a:path>
              </a:pathLst>
            </a:custGeom>
            <a:solidFill>
              <a:srgbClr val="F2F4F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552948" y="1151422"/>
              <a:ext cx="2238375" cy="3048000"/>
            </a:xfrm>
            <a:custGeom>
              <a:avLst/>
              <a:gdLst/>
              <a:ahLst/>
              <a:cxnLst/>
              <a:rect l="l" t="t" r="r" b="b"/>
              <a:pathLst>
                <a:path w="2238375" h="3048000">
                  <a:moveTo>
                    <a:pt x="0" y="129579"/>
                  </a:moveTo>
                  <a:lnTo>
                    <a:pt x="10183" y="79141"/>
                  </a:lnTo>
                  <a:lnTo>
                    <a:pt x="37953" y="37953"/>
                  </a:lnTo>
                  <a:lnTo>
                    <a:pt x="79141" y="10183"/>
                  </a:lnTo>
                  <a:lnTo>
                    <a:pt x="129579" y="0"/>
                  </a:lnTo>
                  <a:lnTo>
                    <a:pt x="2108420" y="0"/>
                  </a:lnTo>
                  <a:lnTo>
                    <a:pt x="2158001" y="9863"/>
                  </a:lnTo>
                  <a:lnTo>
                    <a:pt x="2200045" y="37952"/>
                  </a:lnTo>
                  <a:lnTo>
                    <a:pt x="2228133" y="79991"/>
                  </a:lnTo>
                  <a:lnTo>
                    <a:pt x="2237995" y="129579"/>
                  </a:lnTo>
                  <a:lnTo>
                    <a:pt x="2237995" y="2918419"/>
                  </a:lnTo>
                  <a:lnTo>
                    <a:pt x="2227811" y="2968850"/>
                  </a:lnTo>
                  <a:lnTo>
                    <a:pt x="2200039" y="3010037"/>
                  </a:lnTo>
                  <a:lnTo>
                    <a:pt x="2158851" y="3037809"/>
                  </a:lnTo>
                  <a:lnTo>
                    <a:pt x="2108420" y="3047993"/>
                  </a:lnTo>
                  <a:lnTo>
                    <a:pt x="129579" y="3047993"/>
                  </a:lnTo>
                  <a:lnTo>
                    <a:pt x="79141" y="3037809"/>
                  </a:lnTo>
                  <a:lnTo>
                    <a:pt x="37953" y="3010037"/>
                  </a:lnTo>
                  <a:lnTo>
                    <a:pt x="10183" y="2968850"/>
                  </a:lnTo>
                  <a:lnTo>
                    <a:pt x="0" y="2918419"/>
                  </a:lnTo>
                  <a:lnTo>
                    <a:pt x="0" y="129579"/>
                  </a:lnTo>
                  <a:close/>
                </a:path>
              </a:pathLst>
            </a:custGeom>
            <a:ln w="9524">
              <a:solidFill>
                <a:srgbClr val="F2F4F6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626110" y="180975"/>
            <a:ext cx="2598420" cy="843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400" spc="-380" dirty="0">
                <a:solidFill>
                  <a:srgbClr val="000000"/>
                </a:solidFill>
              </a:rPr>
              <a:t>Exercise</a:t>
            </a:r>
            <a:endParaRPr sz="5400"/>
          </a:p>
        </p:txBody>
      </p:sp>
      <p:sp>
        <p:nvSpPr>
          <p:cNvPr id="13" name="object 14"/>
          <p:cNvSpPr txBox="1"/>
          <p:nvPr/>
        </p:nvSpPr>
        <p:spPr>
          <a:xfrm>
            <a:off x="603250" y="1146175"/>
            <a:ext cx="2187575" cy="21221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en-US" sz="3000" b="1" i="1" spc="-125" dirty="0">
                <a:solidFill>
                  <a:srgbClr val="704B67"/>
                </a:solidFill>
                <a:latin typeface="Liberation Sans Narrow"/>
                <a:cs typeface="Liberation Sans Narrow"/>
              </a:rPr>
              <a:t>Lesson 7</a:t>
            </a:r>
            <a:endParaRPr sz="3000">
              <a:latin typeface="Liberation Sans Narrow"/>
              <a:cs typeface="Liberation Sans Narrow"/>
            </a:endParaRPr>
          </a:p>
          <a:p>
            <a:pPr marL="529590">
              <a:lnSpc>
                <a:spcPct val="100000"/>
              </a:lnSpc>
              <a:spcBef>
                <a:spcPts val="1720"/>
              </a:spcBef>
            </a:pPr>
            <a:r>
              <a:rPr sz="1400" spc="-10" dirty="0">
                <a:latin typeface="Arial" panose="020B0604020202090204"/>
                <a:cs typeface="Arial" panose="020B0604020202090204"/>
              </a:rPr>
              <a:t>CRUDS</a:t>
            </a:r>
            <a:endParaRPr sz="1400">
              <a:latin typeface="Arial" panose="020B0604020202090204"/>
              <a:cs typeface="Arial" panose="020B0604020202090204"/>
            </a:endParaRPr>
          </a:p>
          <a:p>
            <a:pPr marL="207010">
              <a:lnSpc>
                <a:spcPct val="100000"/>
              </a:lnSpc>
              <a:spcBef>
                <a:spcPts val="1470"/>
              </a:spcBef>
            </a:pPr>
            <a:r>
              <a:rPr sz="1400" b="0" dirty="0">
                <a:latin typeface="Arial" panose="020B0604020202090204" pitchFamily="34" charset="0"/>
                <a:cs typeface="Arial" panose="020B0604020202090204" pitchFamily="34" charset="0"/>
              </a:rPr>
              <a:t>Class</a:t>
            </a:r>
            <a:r>
              <a:rPr sz="1400" b="0" spc="50" dirty="0">
                <a:latin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sz="1400" b="0" spc="-10" dirty="0">
                <a:latin typeface="Arial" panose="020B0604020202090204" pitchFamily="34" charset="0"/>
                <a:cs typeface="Arial" panose="020B0604020202090204" pitchFamily="34" charset="0"/>
              </a:rPr>
              <a:t>inheritance</a:t>
            </a:r>
            <a:endParaRPr sz="1400" b="1" spc="-10" dirty="0">
              <a:latin typeface="Arial Bold" panose="020B0604020202090204" charset="0"/>
              <a:cs typeface="Arial Bold" panose="020B0604020202090204" charset="0"/>
            </a:endParaRPr>
          </a:p>
          <a:p>
            <a:pPr marL="207010">
              <a:lnSpc>
                <a:spcPct val="100000"/>
              </a:lnSpc>
              <a:spcBef>
                <a:spcPts val="1470"/>
              </a:spcBef>
            </a:pPr>
            <a:r>
              <a:rPr sz="1400" b="0" spc="50" dirty="0"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Prototype</a:t>
            </a:r>
            <a:r>
              <a:rPr sz="1400" b="0" spc="30" dirty="0"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 </a:t>
            </a:r>
            <a:r>
              <a:rPr sz="1400" b="0" spc="-10" dirty="0"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inheritance</a:t>
            </a:r>
            <a:endParaRPr sz="1400" b="1" spc="-10" dirty="0">
              <a:latin typeface="Arial Bold" panose="020B0604020202090204" charset="0"/>
              <a:cs typeface="Arial Bold" panose="020B0604020202090204" charset="0"/>
              <a:sym typeface="+mn-ea"/>
            </a:endParaRPr>
          </a:p>
          <a:p>
            <a:pPr marL="207010">
              <a:lnSpc>
                <a:spcPct val="100000"/>
              </a:lnSpc>
              <a:spcBef>
                <a:spcPts val="1470"/>
              </a:spcBef>
            </a:pPr>
            <a:r>
              <a:rPr lang="en-US" altLang="" sz="1400" b="1">
                <a:latin typeface="Arial Bold" panose="020B0604020202090204" charset="0"/>
                <a:cs typeface="Arial Bold" panose="020B0604020202090204" charset="0"/>
              </a:rPr>
              <a:t>View </a:t>
            </a:r>
            <a:r>
              <a:rPr sz="1400" b="1" spc="-10" dirty="0">
                <a:latin typeface="Arial Bold" panose="020B0604020202090204" charset="0"/>
                <a:cs typeface="Arial Bold" panose="020B0604020202090204" charset="0"/>
                <a:sym typeface="+mn-ea"/>
              </a:rPr>
              <a:t>inheritance</a:t>
            </a:r>
            <a:endParaRPr lang="en-US" altLang="" sz="1400" b="1">
              <a:latin typeface="Arial Bold" panose="020B0604020202090204" charset="0"/>
              <a:cs typeface="Arial Bold" panose="020B060402020209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3219943" y="2000170"/>
            <a:ext cx="2312570" cy="567848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ctrTitle"/>
          </p:nvPr>
        </p:nvSpPr>
        <p:spPr>
          <a:xfrm>
            <a:off x="1892935" y="1784350"/>
            <a:ext cx="5351145" cy="5048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29" dirty="0">
                <a:sym typeface="+mn-ea"/>
              </a:rPr>
              <a:t>Model </a:t>
            </a:r>
            <a:r>
              <a:rPr spc="-65" dirty="0">
                <a:sym typeface="+mn-ea"/>
              </a:rPr>
              <a:t>Inheritance</a:t>
            </a:r>
            <a:endParaRPr spc="-145" dirty="0">
              <a:solidFill>
                <a:srgbClr val="333333"/>
              </a:solidFill>
              <a:sym typeface="+mn-ea"/>
            </a:endParaRPr>
          </a:p>
        </p:txBody>
      </p:sp>
      <p:sp>
        <p:nvSpPr>
          <p:cNvPr id="15" name="Rectangles 14"/>
          <p:cNvSpPr/>
          <p:nvPr/>
        </p:nvSpPr>
        <p:spPr>
          <a:xfrm>
            <a:off x="152400" y="209550"/>
            <a:ext cx="1600200" cy="838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Rectangles 1"/>
          <p:cNvSpPr/>
          <p:nvPr/>
        </p:nvSpPr>
        <p:spPr>
          <a:xfrm>
            <a:off x="3932555" y="2992755"/>
            <a:ext cx="2329180" cy="838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3039443" y="1865746"/>
            <a:ext cx="573398" cy="20284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8999" y="327149"/>
            <a:ext cx="1153075" cy="25367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075576" y="1835558"/>
            <a:ext cx="335661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2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automatically</a:t>
            </a:r>
            <a:r>
              <a:rPr sz="1400" spc="6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2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gives</a:t>
            </a:r>
            <a:r>
              <a:rPr sz="1400" spc="6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the</a:t>
            </a:r>
            <a:r>
              <a:rPr sz="1400" spc="8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b="1" spc="1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CRUD</a:t>
            </a:r>
            <a:r>
              <a:rPr sz="1400" b="1" spc="7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-1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methods:</a:t>
            </a:r>
            <a:endParaRPr sz="1400">
              <a:latin typeface="Arial" panose="020B0604020202090204"/>
              <a:cs typeface="Arial" panose="020B060402020209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34038" y="2226464"/>
            <a:ext cx="1086485" cy="1007110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311150" indent="-298450">
              <a:lnSpc>
                <a:spcPct val="100000"/>
              </a:lnSpc>
              <a:spcBef>
                <a:spcPts val="530"/>
              </a:spcBef>
              <a:buClr>
                <a:srgbClr val="282F33"/>
              </a:buClr>
              <a:buSzPct val="96000"/>
              <a:buFont typeface="Arial" panose="020B0604020202090204"/>
              <a:buChar char="-"/>
              <a:tabLst>
                <a:tab pos="311150" algn="l"/>
              </a:tabLst>
            </a:pPr>
            <a:r>
              <a:rPr sz="1250" spc="-10" dirty="0">
                <a:solidFill>
                  <a:srgbClr val="0097A7"/>
                </a:solidFill>
                <a:latin typeface="Courier New" panose="02070409020205090404"/>
                <a:cs typeface="Courier New" panose="02070409020205090404"/>
                <a:hlinkClick r:id="rId3"/>
              </a:rPr>
              <a:t>create()</a:t>
            </a:r>
            <a:endParaRPr sz="1250">
              <a:latin typeface="Courier New" panose="02070409020205090404"/>
              <a:cs typeface="Courier New" panose="02070409020205090404"/>
            </a:endParaRPr>
          </a:p>
          <a:p>
            <a:pPr marL="311150" indent="-298450">
              <a:lnSpc>
                <a:spcPct val="100000"/>
              </a:lnSpc>
              <a:spcBef>
                <a:spcPts val="430"/>
              </a:spcBef>
              <a:buClr>
                <a:srgbClr val="282F33"/>
              </a:buClr>
              <a:buSzPct val="96000"/>
              <a:buFont typeface="Arial" panose="020B0604020202090204"/>
              <a:buChar char="-"/>
              <a:tabLst>
                <a:tab pos="311150" algn="l"/>
              </a:tabLst>
            </a:pPr>
            <a:r>
              <a:rPr sz="1250" spc="-10" dirty="0">
                <a:solidFill>
                  <a:srgbClr val="0097A7"/>
                </a:solidFill>
                <a:latin typeface="Courier New" panose="02070409020205090404"/>
                <a:cs typeface="Courier New" panose="02070409020205090404"/>
                <a:hlinkClick r:id="rId4"/>
              </a:rPr>
              <a:t>read()</a:t>
            </a:r>
            <a:endParaRPr sz="1250">
              <a:latin typeface="Courier New" panose="02070409020205090404"/>
              <a:cs typeface="Courier New" panose="02070409020205090404"/>
            </a:endParaRPr>
          </a:p>
          <a:p>
            <a:pPr marL="311150" indent="-298450">
              <a:lnSpc>
                <a:spcPct val="100000"/>
              </a:lnSpc>
              <a:spcBef>
                <a:spcPts val="435"/>
              </a:spcBef>
              <a:buClr>
                <a:srgbClr val="282F33"/>
              </a:buClr>
              <a:buSzPct val="96000"/>
              <a:buFont typeface="Arial" panose="020B0604020202090204"/>
              <a:buChar char="-"/>
              <a:tabLst>
                <a:tab pos="311150" algn="l"/>
              </a:tabLst>
            </a:pPr>
            <a:r>
              <a:rPr sz="1250" spc="-10" dirty="0">
                <a:solidFill>
                  <a:srgbClr val="0097A7"/>
                </a:solidFill>
                <a:latin typeface="Courier New" panose="02070409020205090404"/>
                <a:cs typeface="Courier New" panose="02070409020205090404"/>
                <a:hlinkClick r:id="rId5"/>
              </a:rPr>
              <a:t>write()</a:t>
            </a:r>
            <a:endParaRPr sz="1250">
              <a:latin typeface="Courier New" panose="02070409020205090404"/>
              <a:cs typeface="Courier New" panose="02070409020205090404"/>
            </a:endParaRPr>
          </a:p>
          <a:p>
            <a:pPr marL="311150" indent="-298450">
              <a:lnSpc>
                <a:spcPct val="100000"/>
              </a:lnSpc>
              <a:spcBef>
                <a:spcPts val="430"/>
              </a:spcBef>
              <a:buClr>
                <a:srgbClr val="282F33"/>
              </a:buClr>
              <a:buSzPct val="96000"/>
              <a:buFont typeface="Arial" panose="020B0604020202090204"/>
              <a:buChar char="-"/>
              <a:tabLst>
                <a:tab pos="311150" algn="l"/>
              </a:tabLst>
            </a:pPr>
            <a:r>
              <a:rPr sz="1250" spc="-10" dirty="0">
                <a:solidFill>
                  <a:srgbClr val="0097A7"/>
                </a:solidFill>
                <a:latin typeface="Courier New" panose="02070409020205090404"/>
                <a:cs typeface="Courier New" panose="02070409020205090404"/>
                <a:hlinkClick r:id="rId6"/>
              </a:rPr>
              <a:t>unlink()</a:t>
            </a:r>
            <a:endParaRPr sz="1250">
              <a:latin typeface="Courier New" panose="02070409020205090404"/>
              <a:cs typeface="Courier New" panose="020704090202050904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410102" y="2230274"/>
            <a:ext cx="808355" cy="1007110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79070" indent="-166370">
              <a:lnSpc>
                <a:spcPct val="100000"/>
              </a:lnSpc>
              <a:spcBef>
                <a:spcPts val="350"/>
              </a:spcBef>
              <a:buFont typeface="Arial" panose="020B0604020202090204"/>
              <a:buChar char="~"/>
              <a:tabLst>
                <a:tab pos="179070" algn="l"/>
              </a:tabLst>
            </a:pPr>
            <a:r>
              <a:rPr sz="1400" b="1" spc="-5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C</a:t>
            </a:r>
            <a:endParaRPr sz="1400">
              <a:latin typeface="Arial" panose="020B0604020202090204"/>
              <a:cs typeface="Arial" panose="020B0604020202090204"/>
            </a:endParaRPr>
          </a:p>
          <a:p>
            <a:pPr marL="179070" indent="-166370">
              <a:lnSpc>
                <a:spcPct val="100000"/>
              </a:lnSpc>
              <a:spcBef>
                <a:spcPts val="250"/>
              </a:spcBef>
              <a:buFont typeface="Arial" panose="020B0604020202090204"/>
              <a:buChar char="~"/>
              <a:tabLst>
                <a:tab pos="179070" algn="l"/>
              </a:tabLst>
            </a:pPr>
            <a:r>
              <a:rPr sz="1400" b="1" spc="-5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R</a:t>
            </a:r>
            <a:endParaRPr sz="1400">
              <a:latin typeface="Arial" panose="020B0604020202090204"/>
              <a:cs typeface="Arial" panose="020B0604020202090204"/>
            </a:endParaRPr>
          </a:p>
          <a:p>
            <a:pPr marL="179070" indent="-166370">
              <a:lnSpc>
                <a:spcPct val="100000"/>
              </a:lnSpc>
              <a:spcBef>
                <a:spcPts val="255"/>
              </a:spcBef>
              <a:buFont typeface="Arial" panose="020B0604020202090204"/>
              <a:buChar char="~"/>
              <a:tabLst>
                <a:tab pos="179070" algn="l"/>
              </a:tabLst>
            </a:pPr>
            <a:r>
              <a:rPr sz="1400" b="1" spc="4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U</a:t>
            </a:r>
            <a:r>
              <a:rPr sz="1400" spc="4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pdate</a:t>
            </a:r>
            <a:endParaRPr sz="1400">
              <a:latin typeface="Arial" panose="020B0604020202090204"/>
              <a:cs typeface="Arial" panose="020B0604020202090204"/>
            </a:endParaRPr>
          </a:p>
          <a:p>
            <a:pPr marL="179070" indent="-166370">
              <a:lnSpc>
                <a:spcPct val="100000"/>
              </a:lnSpc>
              <a:spcBef>
                <a:spcPts val="250"/>
              </a:spcBef>
              <a:buFont typeface="Arial" panose="020B0604020202090204"/>
              <a:buChar char="~"/>
              <a:tabLst>
                <a:tab pos="179070" algn="l"/>
              </a:tabLst>
            </a:pPr>
            <a:r>
              <a:rPr sz="1400" b="1" spc="-1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D</a:t>
            </a:r>
            <a:r>
              <a:rPr sz="1400" spc="-1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elete</a:t>
            </a:r>
            <a:endParaRPr sz="1400">
              <a:latin typeface="Arial" panose="020B0604020202090204"/>
              <a:cs typeface="Arial" panose="020B0604020202090204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82245" y="131445"/>
            <a:ext cx="4085590" cy="5048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20" dirty="0"/>
              <a:t>Default</a:t>
            </a:r>
            <a:r>
              <a:rPr spc="-45" dirty="0"/>
              <a:t> </a:t>
            </a:r>
            <a:r>
              <a:rPr spc="-114" dirty="0"/>
              <a:t>inheritance</a:t>
            </a:r>
            <a:endParaRPr spc="-114" dirty="0"/>
          </a:p>
        </p:txBody>
      </p:sp>
      <p:grpSp>
        <p:nvGrpSpPr>
          <p:cNvPr id="8" name="object 8"/>
          <p:cNvGrpSpPr/>
          <p:nvPr/>
        </p:nvGrpSpPr>
        <p:grpSpPr>
          <a:xfrm>
            <a:off x="-19049" y="3581917"/>
            <a:ext cx="2722245" cy="1581150"/>
            <a:chOff x="-19049" y="3581917"/>
            <a:chExt cx="2722245" cy="1581150"/>
          </a:xfrm>
        </p:grpSpPr>
        <p:pic>
          <p:nvPicPr>
            <p:cNvPr id="9" name="object 9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0" y="3730647"/>
              <a:ext cx="2549732" cy="1412842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-14287" y="3816379"/>
              <a:ext cx="2478292" cy="1341397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0" y="3803642"/>
              <a:ext cx="2468880" cy="1339850"/>
            </a:xfrm>
            <a:custGeom>
              <a:avLst/>
              <a:gdLst/>
              <a:ahLst/>
              <a:cxnLst/>
              <a:rect l="l" t="t" r="r" b="b"/>
              <a:pathLst>
                <a:path w="2468880" h="1339850">
                  <a:moveTo>
                    <a:pt x="0" y="0"/>
                  </a:moveTo>
                  <a:lnTo>
                    <a:pt x="2468749" y="0"/>
                  </a:lnTo>
                  <a:lnTo>
                    <a:pt x="2468749" y="1339847"/>
                  </a:lnTo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2" name="object 12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329312" y="3581917"/>
              <a:ext cx="373756" cy="373761"/>
            </a:xfrm>
            <a:prstGeom prst="rect">
              <a:avLst/>
            </a:prstGeom>
          </p:spPr>
        </p:pic>
      </p:grpSp>
      <p:grpSp>
        <p:nvGrpSpPr>
          <p:cNvPr id="13" name="object 13"/>
          <p:cNvGrpSpPr/>
          <p:nvPr/>
        </p:nvGrpSpPr>
        <p:grpSpPr>
          <a:xfrm>
            <a:off x="5086614" y="231574"/>
            <a:ext cx="3625215" cy="4049395"/>
            <a:chOff x="5086614" y="231574"/>
            <a:chExt cx="3625215" cy="4049395"/>
          </a:xfrm>
        </p:grpSpPr>
        <p:pic>
          <p:nvPicPr>
            <p:cNvPr id="14" name="object 14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5086614" y="231574"/>
              <a:ext cx="3625192" cy="4049091"/>
            </a:xfrm>
            <a:prstGeom prst="rect">
              <a:avLst/>
            </a:prstGeom>
          </p:spPr>
        </p:pic>
        <p:sp>
          <p:nvSpPr>
            <p:cNvPr id="15" name="object 15"/>
            <p:cNvSpPr/>
            <p:nvPr/>
          </p:nvSpPr>
          <p:spPr>
            <a:xfrm>
              <a:off x="5162814" y="288724"/>
              <a:ext cx="3472815" cy="3896995"/>
            </a:xfrm>
            <a:custGeom>
              <a:avLst/>
              <a:gdLst/>
              <a:ahLst/>
              <a:cxnLst/>
              <a:rect l="l" t="t" r="r" b="b"/>
              <a:pathLst>
                <a:path w="3472815" h="3896995">
                  <a:moveTo>
                    <a:pt x="3262593" y="3896692"/>
                  </a:moveTo>
                  <a:lnTo>
                    <a:pt x="210199" y="3896692"/>
                  </a:lnTo>
                  <a:lnTo>
                    <a:pt x="162007" y="3891139"/>
                  </a:lnTo>
                  <a:lnTo>
                    <a:pt x="117765" y="3875324"/>
                  </a:lnTo>
                  <a:lnTo>
                    <a:pt x="78736" y="3850508"/>
                  </a:lnTo>
                  <a:lnTo>
                    <a:pt x="46183" y="3817955"/>
                  </a:lnTo>
                  <a:lnTo>
                    <a:pt x="21367" y="3778926"/>
                  </a:lnTo>
                  <a:lnTo>
                    <a:pt x="5552" y="3734684"/>
                  </a:lnTo>
                  <a:lnTo>
                    <a:pt x="0" y="3686492"/>
                  </a:lnTo>
                  <a:lnTo>
                    <a:pt x="0" y="210207"/>
                  </a:lnTo>
                  <a:lnTo>
                    <a:pt x="5552" y="162008"/>
                  </a:lnTo>
                  <a:lnTo>
                    <a:pt x="21367" y="117763"/>
                  </a:lnTo>
                  <a:lnTo>
                    <a:pt x="46183" y="78733"/>
                  </a:lnTo>
                  <a:lnTo>
                    <a:pt x="78736" y="46179"/>
                  </a:lnTo>
                  <a:lnTo>
                    <a:pt x="117765" y="21365"/>
                  </a:lnTo>
                  <a:lnTo>
                    <a:pt x="162007" y="5551"/>
                  </a:lnTo>
                  <a:lnTo>
                    <a:pt x="210199" y="0"/>
                  </a:lnTo>
                  <a:lnTo>
                    <a:pt x="3262593" y="0"/>
                  </a:lnTo>
                  <a:lnTo>
                    <a:pt x="3303791" y="4076"/>
                  </a:lnTo>
                  <a:lnTo>
                    <a:pt x="3343027" y="16001"/>
                  </a:lnTo>
                  <a:lnTo>
                    <a:pt x="3379202" y="35317"/>
                  </a:lnTo>
                  <a:lnTo>
                    <a:pt x="3411218" y="61567"/>
                  </a:lnTo>
                  <a:lnTo>
                    <a:pt x="3437471" y="93583"/>
                  </a:lnTo>
                  <a:lnTo>
                    <a:pt x="3456789" y="129764"/>
                  </a:lnTo>
                  <a:lnTo>
                    <a:pt x="3468716" y="169006"/>
                  </a:lnTo>
                  <a:lnTo>
                    <a:pt x="3472793" y="210207"/>
                  </a:lnTo>
                  <a:lnTo>
                    <a:pt x="3472793" y="3686492"/>
                  </a:lnTo>
                  <a:lnTo>
                    <a:pt x="3467240" y="3734684"/>
                  </a:lnTo>
                  <a:lnTo>
                    <a:pt x="3451425" y="3778926"/>
                  </a:lnTo>
                  <a:lnTo>
                    <a:pt x="3426609" y="3817955"/>
                  </a:lnTo>
                  <a:lnTo>
                    <a:pt x="3394056" y="3850508"/>
                  </a:lnTo>
                  <a:lnTo>
                    <a:pt x="3355027" y="3875324"/>
                  </a:lnTo>
                  <a:lnTo>
                    <a:pt x="3310785" y="3891139"/>
                  </a:lnTo>
                  <a:lnTo>
                    <a:pt x="3262593" y="3896692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5162814" y="288724"/>
              <a:ext cx="3472815" cy="3896995"/>
            </a:xfrm>
            <a:custGeom>
              <a:avLst/>
              <a:gdLst/>
              <a:ahLst/>
              <a:cxnLst/>
              <a:rect l="l" t="t" r="r" b="b"/>
              <a:pathLst>
                <a:path w="3472815" h="3896995">
                  <a:moveTo>
                    <a:pt x="0" y="210207"/>
                  </a:moveTo>
                  <a:lnTo>
                    <a:pt x="5552" y="162008"/>
                  </a:lnTo>
                  <a:lnTo>
                    <a:pt x="21367" y="117763"/>
                  </a:lnTo>
                  <a:lnTo>
                    <a:pt x="46183" y="78733"/>
                  </a:lnTo>
                  <a:lnTo>
                    <a:pt x="78736" y="46179"/>
                  </a:lnTo>
                  <a:lnTo>
                    <a:pt x="117765" y="21365"/>
                  </a:lnTo>
                  <a:lnTo>
                    <a:pt x="162007" y="5551"/>
                  </a:lnTo>
                  <a:lnTo>
                    <a:pt x="210199" y="0"/>
                  </a:lnTo>
                  <a:lnTo>
                    <a:pt x="3262593" y="0"/>
                  </a:lnTo>
                  <a:lnTo>
                    <a:pt x="3303791" y="4076"/>
                  </a:lnTo>
                  <a:lnTo>
                    <a:pt x="3343027" y="16001"/>
                  </a:lnTo>
                  <a:lnTo>
                    <a:pt x="3379202" y="35317"/>
                  </a:lnTo>
                  <a:lnTo>
                    <a:pt x="3411218" y="61567"/>
                  </a:lnTo>
                  <a:lnTo>
                    <a:pt x="3437471" y="93583"/>
                  </a:lnTo>
                  <a:lnTo>
                    <a:pt x="3456789" y="129764"/>
                  </a:lnTo>
                  <a:lnTo>
                    <a:pt x="3468716" y="169006"/>
                  </a:lnTo>
                  <a:lnTo>
                    <a:pt x="3472793" y="210207"/>
                  </a:lnTo>
                  <a:lnTo>
                    <a:pt x="3472793" y="3686492"/>
                  </a:lnTo>
                  <a:lnTo>
                    <a:pt x="3467240" y="3734684"/>
                  </a:lnTo>
                  <a:lnTo>
                    <a:pt x="3451425" y="3778926"/>
                  </a:lnTo>
                  <a:lnTo>
                    <a:pt x="3426609" y="3817955"/>
                  </a:lnTo>
                  <a:lnTo>
                    <a:pt x="3394056" y="3850508"/>
                  </a:lnTo>
                  <a:lnTo>
                    <a:pt x="3355027" y="3875324"/>
                  </a:lnTo>
                  <a:lnTo>
                    <a:pt x="3310785" y="3891139"/>
                  </a:lnTo>
                  <a:lnTo>
                    <a:pt x="3262593" y="3896692"/>
                  </a:lnTo>
                  <a:lnTo>
                    <a:pt x="210199" y="3896692"/>
                  </a:lnTo>
                  <a:lnTo>
                    <a:pt x="162007" y="3891139"/>
                  </a:lnTo>
                  <a:lnTo>
                    <a:pt x="117765" y="3875324"/>
                  </a:lnTo>
                  <a:lnTo>
                    <a:pt x="78736" y="3850508"/>
                  </a:lnTo>
                  <a:lnTo>
                    <a:pt x="46183" y="3817955"/>
                  </a:lnTo>
                  <a:lnTo>
                    <a:pt x="21367" y="3778926"/>
                  </a:lnTo>
                  <a:lnTo>
                    <a:pt x="5552" y="3734684"/>
                  </a:lnTo>
                  <a:lnTo>
                    <a:pt x="0" y="3686492"/>
                  </a:lnTo>
                  <a:lnTo>
                    <a:pt x="0" y="210207"/>
                  </a:lnTo>
                  <a:close/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7" name="object 17"/>
          <p:cNvSpPr txBox="1"/>
          <p:nvPr/>
        </p:nvSpPr>
        <p:spPr>
          <a:xfrm>
            <a:off x="5329014" y="446703"/>
            <a:ext cx="1972945" cy="499109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0"/>
              </a:spcBef>
            </a:pPr>
            <a:r>
              <a:rPr sz="900" dirty="0">
                <a:solidFill>
                  <a:srgbClr val="AA0D91"/>
                </a:solidFill>
                <a:latin typeface="IBM 3270"/>
                <a:cs typeface="IBM 3270"/>
              </a:rPr>
              <a:t>class</a:t>
            </a:r>
            <a:r>
              <a:rPr sz="900" spc="10" dirty="0">
                <a:solidFill>
                  <a:srgbClr val="AA0D91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5B2699"/>
                </a:solidFill>
                <a:latin typeface="IBM 3270"/>
                <a:cs typeface="IBM 3270"/>
              </a:rPr>
              <a:t>TestModel(models.</a:t>
            </a:r>
            <a:r>
              <a:rPr sz="900" b="1" spc="-10" dirty="0">
                <a:solidFill>
                  <a:srgbClr val="5B2699"/>
                </a:solidFill>
                <a:latin typeface="Trebuchet MS" panose="020B0703020202090204"/>
                <a:cs typeface="Trebuchet MS" panose="020B0703020202090204"/>
              </a:rPr>
              <a:t>Model</a:t>
            </a:r>
            <a:r>
              <a:rPr sz="900" spc="-10" dirty="0">
                <a:solidFill>
                  <a:srgbClr val="5B2699"/>
                </a:solidFill>
                <a:latin typeface="IBM 3270"/>
                <a:cs typeface="IBM 3270"/>
              </a:rPr>
              <a:t>)</a:t>
            </a:r>
            <a:r>
              <a:rPr sz="900" spc="-10" dirty="0">
                <a:latin typeface="IBM 3270"/>
                <a:cs typeface="IBM 3270"/>
              </a:rPr>
              <a:t>:</a:t>
            </a:r>
            <a:endParaRPr sz="900">
              <a:latin typeface="IBM 3270"/>
              <a:cs typeface="IBM 3270"/>
            </a:endParaRPr>
          </a:p>
          <a:p>
            <a:pPr marL="263525">
              <a:lnSpc>
                <a:spcPct val="100000"/>
              </a:lnSpc>
              <a:spcBef>
                <a:spcPts val="160"/>
              </a:spcBef>
            </a:pPr>
            <a:r>
              <a:rPr sz="900" dirty="0">
                <a:latin typeface="IBM 3270"/>
                <a:cs typeface="IBM 3270"/>
              </a:rPr>
              <a:t>_name</a:t>
            </a:r>
            <a:r>
              <a:rPr sz="900" spc="5" dirty="0">
                <a:latin typeface="IBM 3270"/>
                <a:cs typeface="IBM 3270"/>
              </a:rPr>
              <a:t> </a:t>
            </a:r>
            <a:r>
              <a:rPr sz="900" dirty="0">
                <a:latin typeface="IBM 3270"/>
                <a:cs typeface="IBM 3270"/>
              </a:rPr>
              <a:t>=</a:t>
            </a:r>
            <a:r>
              <a:rPr sz="900" spc="20" dirty="0"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3FA070"/>
                </a:solidFill>
                <a:latin typeface="IBM 3270"/>
                <a:cs typeface="IBM 3270"/>
              </a:rPr>
              <a:t>"test.model"</a:t>
            </a:r>
            <a:endParaRPr sz="900">
              <a:latin typeface="IBM 3270"/>
              <a:cs typeface="IBM 3270"/>
            </a:endParaRPr>
          </a:p>
          <a:p>
            <a:pPr marL="263525">
              <a:lnSpc>
                <a:spcPct val="100000"/>
              </a:lnSpc>
              <a:spcBef>
                <a:spcPts val="165"/>
              </a:spcBef>
            </a:pPr>
            <a:r>
              <a:rPr sz="900" dirty="0">
                <a:latin typeface="IBM 3270"/>
                <a:cs typeface="IBM 3270"/>
              </a:rPr>
              <a:t>_description</a:t>
            </a:r>
            <a:r>
              <a:rPr sz="900" spc="5" dirty="0">
                <a:latin typeface="IBM 3270"/>
                <a:cs typeface="IBM 3270"/>
              </a:rPr>
              <a:t> </a:t>
            </a:r>
            <a:r>
              <a:rPr sz="900" dirty="0">
                <a:latin typeface="IBM 3270"/>
                <a:cs typeface="IBM 3270"/>
              </a:rPr>
              <a:t>=</a:t>
            </a:r>
            <a:r>
              <a:rPr sz="900" spc="25" dirty="0"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3FA070"/>
                </a:solidFill>
                <a:latin typeface="IBM 3270"/>
                <a:cs typeface="IBM 3270"/>
              </a:rPr>
              <a:t>"Test</a:t>
            </a:r>
            <a:r>
              <a:rPr sz="900" spc="10" dirty="0">
                <a:solidFill>
                  <a:srgbClr val="3FA070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3FA070"/>
                </a:solidFill>
                <a:latin typeface="IBM 3270"/>
                <a:cs typeface="IBM 3270"/>
              </a:rPr>
              <a:t>Model"</a:t>
            </a:r>
            <a:endParaRPr sz="900">
              <a:latin typeface="IBM 3270"/>
              <a:cs typeface="IBM 3270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580016" y="1235371"/>
            <a:ext cx="2668905" cy="9309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094740" indent="-635">
              <a:lnSpc>
                <a:spcPct val="115000"/>
              </a:lnSpc>
              <a:spcBef>
                <a:spcPts val="100"/>
              </a:spcBef>
            </a:pPr>
            <a:r>
              <a:rPr sz="900" b="1" dirty="0">
                <a:solidFill>
                  <a:srgbClr val="1C00CF"/>
                </a:solidFill>
                <a:latin typeface="Trebuchet MS" panose="020B0703020202090204"/>
                <a:cs typeface="Trebuchet MS" panose="020B0703020202090204"/>
              </a:rPr>
              <a:t>@api.model</a:t>
            </a:r>
            <a:r>
              <a:rPr sz="900" b="1" spc="235" dirty="0">
                <a:solidFill>
                  <a:srgbClr val="1C00CF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-10" dirty="0">
                <a:solidFill>
                  <a:srgbClr val="FBB12F"/>
                </a:solidFill>
                <a:latin typeface="Trebuchet MS" panose="020B0703020202090204"/>
                <a:cs typeface="Trebuchet MS" panose="020B0703020202090204"/>
              </a:rPr>
              <a:t>(/</a:t>
            </a:r>
            <a:r>
              <a:rPr sz="900" b="1" spc="-10" dirty="0">
                <a:solidFill>
                  <a:srgbClr val="FBB12F"/>
                </a:solidFill>
                <a:latin typeface="Arial" panose="020B0604020202090204"/>
                <a:cs typeface="Arial" panose="020B0604020202090204"/>
              </a:rPr>
              <a:t>create_multi</a:t>
            </a:r>
            <a:r>
              <a:rPr sz="900" b="1" spc="-10" dirty="0">
                <a:solidFill>
                  <a:srgbClr val="FBB12F"/>
                </a:solidFill>
                <a:latin typeface="Trebuchet MS" panose="020B0703020202090204"/>
                <a:cs typeface="Trebuchet MS" panose="020B0703020202090204"/>
              </a:rPr>
              <a:t>) </a:t>
            </a:r>
            <a:r>
              <a:rPr sz="900" b="1" dirty="0">
                <a:solidFill>
                  <a:srgbClr val="AA0D91"/>
                </a:solidFill>
                <a:latin typeface="Trebuchet MS" panose="020B0703020202090204"/>
                <a:cs typeface="Trebuchet MS" panose="020B0703020202090204"/>
              </a:rPr>
              <a:t>def</a:t>
            </a:r>
            <a:r>
              <a:rPr sz="900" b="1" spc="290" dirty="0">
                <a:solidFill>
                  <a:srgbClr val="AA0D91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80" dirty="0">
                <a:solidFill>
                  <a:srgbClr val="1C00CF"/>
                </a:solidFill>
                <a:latin typeface="Trebuchet MS" panose="020B0703020202090204"/>
                <a:cs typeface="Trebuchet MS" panose="020B0703020202090204"/>
              </a:rPr>
              <a:t>create</a:t>
            </a:r>
            <a:r>
              <a:rPr sz="900" b="1" spc="80" dirty="0">
                <a:solidFill>
                  <a:srgbClr val="5B2699"/>
                </a:solidFill>
                <a:latin typeface="Trebuchet MS" panose="020B0703020202090204"/>
                <a:cs typeface="Trebuchet MS" panose="020B0703020202090204"/>
              </a:rPr>
              <a:t>(self,</a:t>
            </a:r>
            <a:r>
              <a:rPr sz="900" b="1" spc="295" dirty="0">
                <a:solidFill>
                  <a:srgbClr val="5B269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105" dirty="0">
                <a:solidFill>
                  <a:srgbClr val="5B2699"/>
                </a:solidFill>
                <a:latin typeface="Trebuchet MS" panose="020B0703020202090204"/>
                <a:cs typeface="Trebuchet MS" panose="020B0703020202090204"/>
              </a:rPr>
              <a:t>vals)</a:t>
            </a:r>
            <a:r>
              <a:rPr sz="900" b="1" spc="105" dirty="0">
                <a:latin typeface="Trebuchet MS" panose="020B0703020202090204"/>
                <a:cs typeface="Trebuchet MS" panose="020B0703020202090204"/>
              </a:rPr>
              <a:t>:</a:t>
            </a:r>
            <a:endParaRPr sz="900">
              <a:latin typeface="Trebuchet MS" panose="020B0703020202090204"/>
              <a:cs typeface="Trebuchet MS" panose="020B0703020202090204"/>
            </a:endParaRPr>
          </a:p>
          <a:p>
            <a:pPr marL="264160">
              <a:lnSpc>
                <a:spcPct val="100000"/>
              </a:lnSpc>
              <a:spcBef>
                <a:spcPts val="160"/>
              </a:spcBef>
            </a:pP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#</a:t>
            </a:r>
            <a:r>
              <a:rPr sz="900" spc="-15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Do</a:t>
            </a:r>
            <a:r>
              <a:rPr sz="900" spc="-1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some</a:t>
            </a:r>
            <a:r>
              <a:rPr sz="900" spc="-15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business</a:t>
            </a:r>
            <a:r>
              <a:rPr sz="900" spc="-1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logic,</a:t>
            </a:r>
            <a:r>
              <a:rPr sz="900" spc="-15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modify</a:t>
            </a:r>
            <a:r>
              <a:rPr sz="900" spc="-1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vals...</a:t>
            </a:r>
            <a:endParaRPr sz="900">
              <a:latin typeface="Arial" panose="020B0604020202090204"/>
              <a:cs typeface="Arial" panose="020B0604020202090204"/>
            </a:endParaRPr>
          </a:p>
          <a:p>
            <a:pPr marL="295910">
              <a:lnSpc>
                <a:spcPct val="100000"/>
              </a:lnSpc>
              <a:spcBef>
                <a:spcPts val="160"/>
              </a:spcBef>
            </a:pPr>
            <a:r>
              <a:rPr sz="900" spc="-25" dirty="0">
                <a:solidFill>
                  <a:srgbClr val="A3A3A3"/>
                </a:solidFill>
                <a:latin typeface="Arial" panose="020B0604020202090204"/>
                <a:cs typeface="Arial" panose="020B0604020202090204"/>
              </a:rPr>
              <a:t>...</a:t>
            </a:r>
            <a:endParaRPr sz="900">
              <a:latin typeface="Arial" panose="020B0604020202090204"/>
              <a:cs typeface="Arial" panose="020B0604020202090204"/>
            </a:endParaRPr>
          </a:p>
          <a:p>
            <a:pPr marL="264160">
              <a:lnSpc>
                <a:spcPct val="100000"/>
              </a:lnSpc>
            </a:pP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#</a:t>
            </a:r>
            <a:r>
              <a:rPr sz="900" spc="-35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Then</a:t>
            </a:r>
            <a:r>
              <a:rPr sz="900" spc="-15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call</a:t>
            </a:r>
            <a:r>
              <a:rPr sz="900" spc="-2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super</a:t>
            </a:r>
            <a:r>
              <a:rPr sz="900" spc="-15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to</a:t>
            </a:r>
            <a:r>
              <a:rPr sz="900" spc="-2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execute</a:t>
            </a:r>
            <a:r>
              <a:rPr sz="900" spc="-15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the</a:t>
            </a:r>
            <a:r>
              <a:rPr sz="900" spc="-2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parent</a:t>
            </a:r>
            <a:r>
              <a:rPr sz="900" spc="-15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spc="-1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method</a:t>
            </a:r>
            <a:endParaRPr sz="900">
              <a:latin typeface="Arial" panose="020B0604020202090204"/>
              <a:cs typeface="Arial" panose="020B0604020202090204"/>
            </a:endParaRPr>
          </a:p>
          <a:p>
            <a:pPr marL="264160">
              <a:lnSpc>
                <a:spcPct val="100000"/>
              </a:lnSpc>
            </a:pPr>
            <a:r>
              <a:rPr sz="900" b="1" dirty="0">
                <a:solidFill>
                  <a:srgbClr val="AA0D91"/>
                </a:solidFill>
                <a:latin typeface="Trebuchet MS" panose="020B0703020202090204"/>
                <a:cs typeface="Trebuchet MS" panose="020B0703020202090204"/>
              </a:rPr>
              <a:t>return</a:t>
            </a:r>
            <a:r>
              <a:rPr sz="900" b="1" spc="420" dirty="0">
                <a:solidFill>
                  <a:srgbClr val="AA0D91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60" dirty="0">
                <a:solidFill>
                  <a:srgbClr val="FB777C"/>
                </a:solidFill>
                <a:latin typeface="Trebuchet MS" panose="020B0703020202090204"/>
                <a:cs typeface="Trebuchet MS" panose="020B0703020202090204"/>
              </a:rPr>
              <a:t>super()</a:t>
            </a:r>
            <a:r>
              <a:rPr sz="900" b="1" spc="60" dirty="0">
                <a:latin typeface="Trebuchet MS" panose="020B0703020202090204"/>
                <a:cs typeface="Trebuchet MS" panose="020B0703020202090204"/>
              </a:rPr>
              <a:t>.</a:t>
            </a:r>
            <a:r>
              <a:rPr sz="900" b="1" spc="60" dirty="0">
                <a:solidFill>
                  <a:srgbClr val="1C00CF"/>
                </a:solidFill>
                <a:latin typeface="Trebuchet MS" panose="020B0703020202090204"/>
                <a:cs typeface="Trebuchet MS" panose="020B0703020202090204"/>
              </a:rPr>
              <a:t>create</a:t>
            </a:r>
            <a:r>
              <a:rPr sz="900" b="1" spc="60" dirty="0">
                <a:solidFill>
                  <a:srgbClr val="5B2699"/>
                </a:solidFill>
                <a:latin typeface="Trebuchet MS" panose="020B0703020202090204"/>
                <a:cs typeface="Trebuchet MS" panose="020B0703020202090204"/>
              </a:rPr>
              <a:t>(vals)</a:t>
            </a:r>
            <a:endParaRPr sz="900">
              <a:latin typeface="Trebuchet MS" panose="020B0703020202090204"/>
              <a:cs typeface="Trebuchet MS" panose="020B0703020202090204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580384" y="2298359"/>
            <a:ext cx="2789555" cy="4991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3525" marR="5080" indent="-251460">
              <a:lnSpc>
                <a:spcPct val="115000"/>
              </a:lnSpc>
              <a:spcBef>
                <a:spcPts val="100"/>
              </a:spcBef>
            </a:pPr>
            <a:r>
              <a:rPr sz="900" b="1" dirty="0">
                <a:solidFill>
                  <a:srgbClr val="AA0D91"/>
                </a:solidFill>
                <a:latin typeface="Trebuchet MS" panose="020B0703020202090204"/>
                <a:cs typeface="Trebuchet MS" panose="020B0703020202090204"/>
              </a:rPr>
              <a:t>def</a:t>
            </a:r>
            <a:r>
              <a:rPr sz="900" b="1" spc="250" dirty="0">
                <a:solidFill>
                  <a:srgbClr val="AA0D91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85" dirty="0">
                <a:solidFill>
                  <a:srgbClr val="1C00CF"/>
                </a:solidFill>
                <a:latin typeface="Trebuchet MS" panose="020B0703020202090204"/>
                <a:cs typeface="Trebuchet MS" panose="020B0703020202090204"/>
              </a:rPr>
              <a:t>read</a:t>
            </a:r>
            <a:r>
              <a:rPr sz="900" b="1" spc="85" dirty="0">
                <a:solidFill>
                  <a:srgbClr val="5B2699"/>
                </a:solidFill>
                <a:latin typeface="Trebuchet MS" panose="020B0703020202090204"/>
                <a:cs typeface="Trebuchet MS" panose="020B0703020202090204"/>
              </a:rPr>
              <a:t>(self,</a:t>
            </a:r>
            <a:r>
              <a:rPr sz="900" b="1" spc="260" dirty="0">
                <a:solidFill>
                  <a:srgbClr val="5B269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dirty="0">
                <a:latin typeface="Arial" panose="020B0604020202090204"/>
                <a:cs typeface="Arial" panose="020B0604020202090204"/>
              </a:rPr>
              <a:t>fields</a:t>
            </a:r>
            <a:r>
              <a:rPr sz="900" dirty="0">
                <a:solidFill>
                  <a:srgbClr val="A3A3A3"/>
                </a:solidFill>
                <a:latin typeface="Arial" panose="020B0604020202090204"/>
                <a:cs typeface="Arial" panose="020B0604020202090204"/>
              </a:rPr>
              <a:t>=</a:t>
            </a:r>
            <a:r>
              <a:rPr sz="900" dirty="0">
                <a:solidFill>
                  <a:srgbClr val="4285F4"/>
                </a:solidFill>
                <a:latin typeface="Arial" panose="020B0604020202090204"/>
                <a:cs typeface="Arial" panose="020B0604020202090204"/>
              </a:rPr>
              <a:t>None</a:t>
            </a:r>
            <a:r>
              <a:rPr sz="900" dirty="0">
                <a:solidFill>
                  <a:srgbClr val="A3A3A3"/>
                </a:solidFill>
                <a:latin typeface="Arial" panose="020B0604020202090204"/>
                <a:cs typeface="Arial" panose="020B0604020202090204"/>
              </a:rPr>
              <a:t>,</a:t>
            </a:r>
            <a:r>
              <a:rPr sz="900" spc="10" dirty="0">
                <a:solidFill>
                  <a:srgbClr val="A3A3A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spc="-10" dirty="0">
                <a:latin typeface="Arial" panose="020B0604020202090204"/>
                <a:cs typeface="Arial" panose="020B0604020202090204"/>
              </a:rPr>
              <a:t>load</a:t>
            </a:r>
            <a:r>
              <a:rPr sz="900" spc="-10" dirty="0">
                <a:solidFill>
                  <a:srgbClr val="A3A3A3"/>
                </a:solidFill>
                <a:latin typeface="Arial" panose="020B0604020202090204"/>
                <a:cs typeface="Arial" panose="020B0604020202090204"/>
              </a:rPr>
              <a:t>=</a:t>
            </a:r>
            <a:r>
              <a:rPr sz="900" spc="-10" dirty="0">
                <a:solidFill>
                  <a:srgbClr val="0E9C57"/>
                </a:solidFill>
                <a:latin typeface="Arial" panose="020B0604020202090204"/>
                <a:cs typeface="Arial" panose="020B0604020202090204"/>
              </a:rPr>
              <a:t>'_classic_read'</a:t>
            </a:r>
            <a:r>
              <a:rPr sz="900" b="1" spc="-10" dirty="0">
                <a:solidFill>
                  <a:srgbClr val="5B2699"/>
                </a:solidFill>
                <a:latin typeface="Trebuchet MS" panose="020B0703020202090204"/>
                <a:cs typeface="Trebuchet MS" panose="020B0703020202090204"/>
              </a:rPr>
              <a:t>)</a:t>
            </a:r>
            <a:r>
              <a:rPr sz="900" b="1" spc="-10" dirty="0">
                <a:latin typeface="Trebuchet MS" panose="020B0703020202090204"/>
                <a:cs typeface="Trebuchet MS" panose="020B0703020202090204"/>
              </a:rPr>
              <a:t>:</a:t>
            </a:r>
            <a:r>
              <a:rPr sz="900" b="1" spc="500" dirty="0">
                <a:latin typeface="Trebuchet MS" panose="020B0703020202090204"/>
                <a:cs typeface="Trebuchet MS" panose="020B0703020202090204"/>
              </a:rPr>
              <a:t> </a:t>
            </a: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#</a:t>
            </a:r>
            <a:r>
              <a:rPr sz="900" spc="-1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Do</a:t>
            </a:r>
            <a:r>
              <a:rPr sz="900" spc="-1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some</a:t>
            </a:r>
            <a:r>
              <a:rPr sz="900" spc="-1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business</a:t>
            </a:r>
            <a:r>
              <a:rPr sz="900" spc="-1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logic</a:t>
            </a:r>
            <a:endParaRPr sz="900">
              <a:latin typeface="Arial" panose="020B0604020202090204"/>
              <a:cs typeface="Arial" panose="020B0604020202090204"/>
            </a:endParaRPr>
          </a:p>
          <a:p>
            <a:pPr marL="263525">
              <a:lnSpc>
                <a:spcPct val="100000"/>
              </a:lnSpc>
              <a:spcBef>
                <a:spcPts val="160"/>
              </a:spcBef>
            </a:pPr>
            <a:r>
              <a:rPr sz="900" b="1" spc="30" dirty="0">
                <a:solidFill>
                  <a:srgbClr val="AA0D91"/>
                </a:solidFill>
                <a:latin typeface="Trebuchet MS" panose="020B0703020202090204"/>
                <a:cs typeface="Trebuchet MS" panose="020B0703020202090204"/>
              </a:rPr>
              <a:t>return</a:t>
            </a:r>
            <a:r>
              <a:rPr sz="900" b="1" spc="385" dirty="0">
                <a:solidFill>
                  <a:srgbClr val="AA0D91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30" dirty="0">
                <a:solidFill>
                  <a:srgbClr val="FB777C"/>
                </a:solidFill>
                <a:latin typeface="Trebuchet MS" panose="020B0703020202090204"/>
                <a:cs typeface="Trebuchet MS" panose="020B0703020202090204"/>
              </a:rPr>
              <a:t>super()</a:t>
            </a:r>
            <a:r>
              <a:rPr sz="900" b="1" spc="30" dirty="0">
                <a:latin typeface="Trebuchet MS" panose="020B0703020202090204"/>
                <a:cs typeface="Trebuchet MS" panose="020B0703020202090204"/>
              </a:rPr>
              <a:t>.</a:t>
            </a:r>
            <a:r>
              <a:rPr sz="900" b="1" spc="30" dirty="0">
                <a:solidFill>
                  <a:srgbClr val="1C00CF"/>
                </a:solidFill>
                <a:latin typeface="Trebuchet MS" panose="020B0703020202090204"/>
                <a:cs typeface="Trebuchet MS" panose="020B0703020202090204"/>
              </a:rPr>
              <a:t>read</a:t>
            </a:r>
            <a:r>
              <a:rPr sz="900" b="1" spc="30" dirty="0">
                <a:solidFill>
                  <a:srgbClr val="5B2699"/>
                </a:solidFill>
                <a:latin typeface="Trebuchet MS" panose="020B0703020202090204"/>
                <a:cs typeface="Trebuchet MS" panose="020B0703020202090204"/>
              </a:rPr>
              <a:t>(</a:t>
            </a:r>
            <a:r>
              <a:rPr sz="900" spc="30" dirty="0">
                <a:latin typeface="Arial" panose="020B0604020202090204"/>
                <a:cs typeface="Arial" panose="020B0604020202090204"/>
              </a:rPr>
              <a:t>fields</a:t>
            </a:r>
            <a:r>
              <a:rPr sz="900" spc="30" dirty="0">
                <a:solidFill>
                  <a:srgbClr val="A3A3A3"/>
                </a:solidFill>
                <a:latin typeface="Arial" panose="020B0604020202090204"/>
                <a:cs typeface="Arial" panose="020B0604020202090204"/>
              </a:rPr>
              <a:t>,</a:t>
            </a:r>
            <a:r>
              <a:rPr sz="900" spc="70" dirty="0">
                <a:solidFill>
                  <a:srgbClr val="A3A3A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spc="-10" dirty="0">
                <a:latin typeface="Arial" panose="020B0604020202090204"/>
                <a:cs typeface="Arial" panose="020B0604020202090204"/>
              </a:rPr>
              <a:t>load</a:t>
            </a:r>
            <a:r>
              <a:rPr sz="900" b="1" spc="-10" dirty="0">
                <a:solidFill>
                  <a:srgbClr val="5B2699"/>
                </a:solidFill>
                <a:latin typeface="Trebuchet MS" panose="020B0703020202090204"/>
                <a:cs typeface="Trebuchet MS" panose="020B0703020202090204"/>
              </a:rPr>
              <a:t>)</a:t>
            </a:r>
            <a:endParaRPr sz="900">
              <a:latin typeface="Trebuchet MS" panose="020B0703020202090204"/>
              <a:cs typeface="Trebuchet MS" panose="020B0703020202090204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5580384" y="2929294"/>
            <a:ext cx="1910714" cy="499109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0"/>
              </a:spcBef>
            </a:pPr>
            <a:r>
              <a:rPr sz="900" b="1" dirty="0">
                <a:solidFill>
                  <a:srgbClr val="AA0D91"/>
                </a:solidFill>
                <a:latin typeface="Trebuchet MS" panose="020B0703020202090204"/>
                <a:cs typeface="Trebuchet MS" panose="020B0703020202090204"/>
              </a:rPr>
              <a:t>def</a:t>
            </a:r>
            <a:r>
              <a:rPr sz="900" b="1" spc="280" dirty="0">
                <a:solidFill>
                  <a:srgbClr val="AA0D91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90" dirty="0">
                <a:solidFill>
                  <a:srgbClr val="1C00CF"/>
                </a:solidFill>
                <a:latin typeface="Trebuchet MS" panose="020B0703020202090204"/>
                <a:cs typeface="Trebuchet MS" panose="020B0703020202090204"/>
              </a:rPr>
              <a:t>write</a:t>
            </a:r>
            <a:r>
              <a:rPr sz="900" b="1" spc="90" dirty="0">
                <a:solidFill>
                  <a:srgbClr val="5B2699"/>
                </a:solidFill>
                <a:latin typeface="Trebuchet MS" panose="020B0703020202090204"/>
                <a:cs typeface="Trebuchet MS" panose="020B0703020202090204"/>
              </a:rPr>
              <a:t>(self,</a:t>
            </a:r>
            <a:r>
              <a:rPr sz="900" b="1" spc="280" dirty="0">
                <a:solidFill>
                  <a:srgbClr val="5B269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105" dirty="0">
                <a:solidFill>
                  <a:srgbClr val="5B2699"/>
                </a:solidFill>
                <a:latin typeface="Trebuchet MS" panose="020B0703020202090204"/>
                <a:cs typeface="Trebuchet MS" panose="020B0703020202090204"/>
              </a:rPr>
              <a:t>vals)</a:t>
            </a:r>
            <a:r>
              <a:rPr sz="900" b="1" spc="105" dirty="0">
                <a:latin typeface="Trebuchet MS" panose="020B0703020202090204"/>
                <a:cs typeface="Trebuchet MS" panose="020B0703020202090204"/>
              </a:rPr>
              <a:t>:</a:t>
            </a:r>
            <a:endParaRPr sz="900">
              <a:latin typeface="Trebuchet MS" panose="020B0703020202090204"/>
              <a:cs typeface="Trebuchet MS" panose="020B0703020202090204"/>
            </a:endParaRPr>
          </a:p>
          <a:p>
            <a:pPr marL="263525">
              <a:lnSpc>
                <a:spcPct val="100000"/>
              </a:lnSpc>
              <a:spcBef>
                <a:spcPts val="160"/>
              </a:spcBef>
            </a:pP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#</a:t>
            </a:r>
            <a:r>
              <a:rPr sz="900" spc="-1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Do</a:t>
            </a:r>
            <a:r>
              <a:rPr sz="900" spc="-1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some</a:t>
            </a:r>
            <a:r>
              <a:rPr sz="900" spc="-1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business</a:t>
            </a:r>
            <a:r>
              <a:rPr sz="900" spc="-1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logic</a:t>
            </a:r>
            <a:endParaRPr sz="900">
              <a:latin typeface="Arial" panose="020B0604020202090204"/>
              <a:cs typeface="Arial" panose="020B0604020202090204"/>
            </a:endParaRPr>
          </a:p>
          <a:p>
            <a:pPr marL="263525">
              <a:lnSpc>
                <a:spcPct val="100000"/>
              </a:lnSpc>
              <a:spcBef>
                <a:spcPts val="165"/>
              </a:spcBef>
            </a:pPr>
            <a:r>
              <a:rPr sz="900" b="1" dirty="0">
                <a:solidFill>
                  <a:srgbClr val="AA0D91"/>
                </a:solidFill>
                <a:latin typeface="Trebuchet MS" panose="020B0703020202090204"/>
                <a:cs typeface="Trebuchet MS" panose="020B0703020202090204"/>
              </a:rPr>
              <a:t>return</a:t>
            </a:r>
            <a:r>
              <a:rPr sz="900" b="1" spc="420" dirty="0">
                <a:solidFill>
                  <a:srgbClr val="AA0D91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65" dirty="0">
                <a:solidFill>
                  <a:srgbClr val="FB777C"/>
                </a:solidFill>
                <a:latin typeface="Trebuchet MS" panose="020B0703020202090204"/>
                <a:cs typeface="Trebuchet MS" panose="020B0703020202090204"/>
              </a:rPr>
              <a:t>super()</a:t>
            </a:r>
            <a:r>
              <a:rPr sz="900" b="1" spc="65" dirty="0">
                <a:latin typeface="Trebuchet MS" panose="020B0703020202090204"/>
                <a:cs typeface="Trebuchet MS" panose="020B0703020202090204"/>
              </a:rPr>
              <a:t>.</a:t>
            </a:r>
            <a:r>
              <a:rPr sz="900" b="1" spc="65" dirty="0">
                <a:solidFill>
                  <a:srgbClr val="1C00CF"/>
                </a:solidFill>
                <a:latin typeface="Trebuchet MS" panose="020B0703020202090204"/>
                <a:cs typeface="Trebuchet MS" panose="020B0703020202090204"/>
              </a:rPr>
              <a:t>write</a:t>
            </a:r>
            <a:r>
              <a:rPr sz="900" b="1" spc="65" dirty="0">
                <a:solidFill>
                  <a:srgbClr val="5B2699"/>
                </a:solidFill>
                <a:latin typeface="Trebuchet MS" panose="020B0703020202090204"/>
                <a:cs typeface="Trebuchet MS" panose="020B0703020202090204"/>
              </a:rPr>
              <a:t>(vals)</a:t>
            </a:r>
            <a:endParaRPr sz="900">
              <a:latin typeface="Trebuchet MS" panose="020B0703020202090204"/>
              <a:cs typeface="Trebuchet MS" panose="020B0703020202090204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3696641" y="3560228"/>
            <a:ext cx="3671570" cy="133667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896110">
              <a:lnSpc>
                <a:spcPct val="100000"/>
              </a:lnSpc>
              <a:spcBef>
                <a:spcPts val="260"/>
              </a:spcBef>
            </a:pPr>
            <a:r>
              <a:rPr sz="900" b="1" dirty="0">
                <a:solidFill>
                  <a:srgbClr val="AA0D91"/>
                </a:solidFill>
                <a:latin typeface="Trebuchet MS" panose="020B0703020202090204"/>
                <a:cs typeface="Trebuchet MS" panose="020B0703020202090204"/>
              </a:rPr>
              <a:t>def</a:t>
            </a:r>
            <a:r>
              <a:rPr sz="900" b="1" spc="280" dirty="0">
                <a:solidFill>
                  <a:srgbClr val="AA0D91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90" dirty="0">
                <a:solidFill>
                  <a:srgbClr val="1C00CF"/>
                </a:solidFill>
                <a:latin typeface="Trebuchet MS" panose="020B0703020202090204"/>
                <a:cs typeface="Trebuchet MS" panose="020B0703020202090204"/>
              </a:rPr>
              <a:t>unlink</a:t>
            </a:r>
            <a:r>
              <a:rPr sz="900" b="1" spc="90" dirty="0">
                <a:solidFill>
                  <a:srgbClr val="5B2699"/>
                </a:solidFill>
                <a:latin typeface="Trebuchet MS" panose="020B0703020202090204"/>
                <a:cs typeface="Trebuchet MS" panose="020B0703020202090204"/>
              </a:rPr>
              <a:t>(self,</a:t>
            </a:r>
            <a:r>
              <a:rPr sz="900" b="1" spc="280" dirty="0">
                <a:solidFill>
                  <a:srgbClr val="5B269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105" dirty="0">
                <a:solidFill>
                  <a:srgbClr val="5B2699"/>
                </a:solidFill>
                <a:latin typeface="Trebuchet MS" panose="020B0703020202090204"/>
                <a:cs typeface="Trebuchet MS" panose="020B0703020202090204"/>
              </a:rPr>
              <a:t>vals)</a:t>
            </a:r>
            <a:r>
              <a:rPr sz="900" b="1" spc="105" dirty="0">
                <a:latin typeface="Trebuchet MS" panose="020B0703020202090204"/>
                <a:cs typeface="Trebuchet MS" panose="020B0703020202090204"/>
              </a:rPr>
              <a:t>:</a:t>
            </a:r>
            <a:endParaRPr sz="900">
              <a:latin typeface="Trebuchet MS" panose="020B0703020202090204"/>
              <a:cs typeface="Trebuchet MS" panose="020B0703020202090204"/>
            </a:endParaRPr>
          </a:p>
          <a:p>
            <a:pPr marL="2147570">
              <a:lnSpc>
                <a:spcPct val="100000"/>
              </a:lnSpc>
              <a:spcBef>
                <a:spcPts val="160"/>
              </a:spcBef>
            </a:pP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#</a:t>
            </a:r>
            <a:r>
              <a:rPr sz="900" spc="-1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Do</a:t>
            </a:r>
            <a:r>
              <a:rPr sz="900" spc="-1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some</a:t>
            </a:r>
            <a:r>
              <a:rPr sz="900" spc="-1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90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business</a:t>
            </a:r>
            <a:r>
              <a:rPr sz="900" spc="-10" dirty="0">
                <a:solidFill>
                  <a:srgbClr val="999999"/>
                </a:solidFill>
                <a:latin typeface="Arial" panose="020B0604020202090204"/>
                <a:cs typeface="Arial" panose="020B0604020202090204"/>
              </a:rPr>
              <a:t> logic</a:t>
            </a:r>
            <a:endParaRPr sz="900">
              <a:latin typeface="Arial" panose="020B0604020202090204"/>
              <a:cs typeface="Arial" panose="020B0604020202090204"/>
            </a:endParaRPr>
          </a:p>
          <a:p>
            <a:pPr marL="2147570">
              <a:lnSpc>
                <a:spcPct val="100000"/>
              </a:lnSpc>
              <a:spcBef>
                <a:spcPts val="165"/>
              </a:spcBef>
            </a:pPr>
            <a:r>
              <a:rPr sz="900" b="1" dirty="0">
                <a:solidFill>
                  <a:srgbClr val="AA0D91"/>
                </a:solidFill>
                <a:latin typeface="Trebuchet MS" panose="020B0703020202090204"/>
                <a:cs typeface="Trebuchet MS" panose="020B0703020202090204"/>
              </a:rPr>
              <a:t>return</a:t>
            </a:r>
            <a:r>
              <a:rPr sz="900" b="1" spc="420" dirty="0">
                <a:solidFill>
                  <a:srgbClr val="AA0D91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65" dirty="0">
                <a:solidFill>
                  <a:srgbClr val="FB777C"/>
                </a:solidFill>
                <a:latin typeface="Trebuchet MS" panose="020B0703020202090204"/>
                <a:cs typeface="Trebuchet MS" panose="020B0703020202090204"/>
              </a:rPr>
              <a:t>super()</a:t>
            </a:r>
            <a:r>
              <a:rPr sz="900" b="1" spc="65" dirty="0">
                <a:latin typeface="Trebuchet MS" panose="020B0703020202090204"/>
                <a:cs typeface="Trebuchet MS" panose="020B0703020202090204"/>
              </a:rPr>
              <a:t>.</a:t>
            </a:r>
            <a:r>
              <a:rPr sz="900" b="1" spc="65" dirty="0">
                <a:solidFill>
                  <a:srgbClr val="1C00CF"/>
                </a:solidFill>
                <a:latin typeface="Trebuchet MS" panose="020B0703020202090204"/>
                <a:cs typeface="Trebuchet MS" panose="020B0703020202090204"/>
              </a:rPr>
              <a:t>unlink</a:t>
            </a:r>
            <a:r>
              <a:rPr sz="900" b="1" spc="65" dirty="0">
                <a:solidFill>
                  <a:srgbClr val="5B2699"/>
                </a:solidFill>
                <a:latin typeface="Trebuchet MS" panose="020B0703020202090204"/>
                <a:cs typeface="Trebuchet MS" panose="020B0703020202090204"/>
              </a:rPr>
              <a:t>()</a:t>
            </a:r>
            <a:endParaRPr sz="900">
              <a:latin typeface="Trebuchet MS" panose="020B0703020202090204"/>
              <a:cs typeface="Trebuchet MS" panose="020B0703020202090204"/>
            </a:endParaRPr>
          </a:p>
          <a:p>
            <a:pPr>
              <a:lnSpc>
                <a:spcPct val="100000"/>
              </a:lnSpc>
            </a:pPr>
            <a:endParaRPr sz="900">
              <a:latin typeface="Trebuchet MS" panose="020B0703020202090204"/>
              <a:cs typeface="Trebuchet MS" panose="020B0703020202090204"/>
            </a:endParaRPr>
          </a:p>
          <a:p>
            <a:pPr>
              <a:lnSpc>
                <a:spcPct val="100000"/>
              </a:lnSpc>
              <a:spcBef>
                <a:spcPts val="800"/>
              </a:spcBef>
            </a:pPr>
            <a:endParaRPr sz="900">
              <a:latin typeface="Trebuchet MS" panose="020B0703020202090204"/>
              <a:cs typeface="Trebuchet MS" panose="020B0703020202090204"/>
            </a:endParaRPr>
          </a:p>
          <a:p>
            <a:pPr marL="241300" indent="-228600">
              <a:lnSpc>
                <a:spcPct val="100000"/>
              </a:lnSpc>
              <a:spcBef>
                <a:spcPts val="5"/>
              </a:spcBef>
              <a:buChar char="➔"/>
              <a:tabLst>
                <a:tab pos="241300" algn="l"/>
              </a:tabLst>
            </a:pPr>
            <a:r>
              <a:rPr sz="1200" b="1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always</a:t>
            </a:r>
            <a:r>
              <a:rPr sz="1200" b="1" spc="120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call</a:t>
            </a:r>
            <a:r>
              <a:rPr sz="1200" spc="120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50" spc="-10" dirty="0">
                <a:solidFill>
                  <a:srgbClr val="FB777C"/>
                </a:solidFill>
                <a:latin typeface="Courier New" panose="02070409020205090404"/>
                <a:cs typeface="Courier New" panose="02070409020205090404"/>
              </a:rPr>
              <a:t>super()</a:t>
            </a:r>
            <a:endParaRPr sz="1150">
              <a:latin typeface="Courier New" panose="02070409020205090404"/>
              <a:cs typeface="Courier New" panose="02070409020205090404"/>
            </a:endParaRPr>
          </a:p>
          <a:p>
            <a:pPr marL="241300" indent="-228600">
              <a:lnSpc>
                <a:spcPct val="100000"/>
              </a:lnSpc>
              <a:spcBef>
                <a:spcPts val="820"/>
              </a:spcBef>
              <a:buChar char="➔"/>
              <a:tabLst>
                <a:tab pos="241300" algn="l"/>
              </a:tabLst>
            </a:pPr>
            <a:r>
              <a:rPr sz="1200" b="1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always</a:t>
            </a:r>
            <a:r>
              <a:rPr sz="1200" b="1" spc="145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return</a:t>
            </a:r>
            <a:r>
              <a:rPr sz="1200" spc="145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data</a:t>
            </a:r>
            <a:r>
              <a:rPr sz="1200" spc="140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45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consistent</a:t>
            </a:r>
            <a:r>
              <a:rPr sz="1200" spc="145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in</a:t>
            </a:r>
            <a:r>
              <a:rPr sz="1200" spc="140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parent</a:t>
            </a:r>
            <a:r>
              <a:rPr sz="1200" spc="145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200" spc="-10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method.</a:t>
            </a:r>
            <a:endParaRPr sz="1200">
              <a:latin typeface="Arial" panose="020B0604020202090204"/>
              <a:cs typeface="Arial" panose="020B0604020202090204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434923" y="1197785"/>
            <a:ext cx="329057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-10" dirty="0">
                <a:solidFill>
                  <a:srgbClr val="3FA070"/>
                </a:solidFill>
                <a:latin typeface="IBM 3270"/>
                <a:cs typeface="IBM 3270"/>
              </a:rPr>
              <a:t>test.model</a:t>
            </a:r>
            <a:r>
              <a:rPr sz="1100" spc="-80" dirty="0">
                <a:solidFill>
                  <a:srgbClr val="3FA070"/>
                </a:solidFill>
                <a:latin typeface="IBM 3270"/>
                <a:cs typeface="IBM 3270"/>
              </a:rPr>
              <a:t> </a:t>
            </a:r>
            <a:r>
              <a:rPr sz="14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inherits</a:t>
            </a:r>
            <a:r>
              <a:rPr sz="1400" spc="12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5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from</a:t>
            </a:r>
            <a:r>
              <a:rPr sz="1400" spc="12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6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the</a:t>
            </a:r>
            <a:r>
              <a:rPr sz="1400" spc="12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b="1" dirty="0">
                <a:solidFill>
                  <a:srgbClr val="3FA070"/>
                </a:solidFill>
                <a:latin typeface="Arial" panose="020B0604020202090204"/>
                <a:cs typeface="Arial" panose="020B0604020202090204"/>
              </a:rPr>
              <a:t>Model</a:t>
            </a:r>
            <a:r>
              <a:rPr sz="1400" b="1" spc="120" dirty="0">
                <a:solidFill>
                  <a:srgbClr val="3FA0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-1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class</a:t>
            </a:r>
            <a:endParaRPr sz="1400">
              <a:latin typeface="Arial" panose="020B0604020202090204"/>
              <a:cs typeface="Arial" panose="020B0604020202090204"/>
            </a:endParaRPr>
          </a:p>
        </p:txBody>
      </p:sp>
      <p:pic>
        <p:nvPicPr>
          <p:cNvPr id="23" name="object 23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3077938" y="4461407"/>
            <a:ext cx="391727" cy="392326"/>
          </a:xfrm>
          <a:prstGeom prst="rect">
            <a:avLst/>
          </a:prstGeom>
        </p:spPr>
      </p:pic>
      <p:pic>
        <p:nvPicPr>
          <p:cNvPr id="24" name="object 24"/>
          <p:cNvPicPr/>
          <p:nvPr/>
        </p:nvPicPr>
        <p:blipFill>
          <a:blip r:embed="rId12" cstate="print"/>
          <a:stretch>
            <a:fillRect/>
          </a:stretch>
        </p:blipFill>
        <p:spPr>
          <a:xfrm>
            <a:off x="490222" y="1524002"/>
            <a:ext cx="622472" cy="605398"/>
          </a:xfrm>
          <a:prstGeom prst="rect">
            <a:avLst/>
          </a:prstGeom>
        </p:spPr>
      </p:pic>
      <p:pic>
        <p:nvPicPr>
          <p:cNvPr id="25" name="object 25"/>
          <p:cNvPicPr/>
          <p:nvPr/>
        </p:nvPicPr>
        <p:blipFill>
          <a:blip r:embed="rId13" cstate="print"/>
          <a:stretch>
            <a:fillRect/>
          </a:stretch>
        </p:blipFill>
        <p:spPr>
          <a:xfrm>
            <a:off x="3657769" y="52695"/>
            <a:ext cx="390743" cy="39074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hlinkClick r:id="rId1"/>
          </p:cNvPr>
          <p:cNvSpPr/>
          <p:nvPr/>
        </p:nvSpPr>
        <p:spPr>
          <a:xfrm>
            <a:off x="4361366" y="4306216"/>
            <a:ext cx="1318260" cy="277495"/>
          </a:xfrm>
          <a:custGeom>
            <a:avLst/>
            <a:gdLst/>
            <a:ahLst/>
            <a:cxnLst/>
            <a:rect l="l" t="t" r="r" b="b"/>
            <a:pathLst>
              <a:path w="1318260" h="277495">
                <a:moveTo>
                  <a:pt x="1179147" y="277499"/>
                </a:moveTo>
                <a:lnTo>
                  <a:pt x="138749" y="277499"/>
                </a:lnTo>
                <a:lnTo>
                  <a:pt x="94895" y="270425"/>
                </a:lnTo>
                <a:lnTo>
                  <a:pt x="56807" y="250727"/>
                </a:lnTo>
                <a:lnTo>
                  <a:pt x="26771" y="220691"/>
                </a:lnTo>
                <a:lnTo>
                  <a:pt x="7073" y="182603"/>
                </a:lnTo>
                <a:lnTo>
                  <a:pt x="0" y="138749"/>
                </a:lnTo>
                <a:lnTo>
                  <a:pt x="7073" y="94895"/>
                </a:lnTo>
                <a:lnTo>
                  <a:pt x="26771" y="56807"/>
                </a:lnTo>
                <a:lnTo>
                  <a:pt x="56807" y="26771"/>
                </a:lnTo>
                <a:lnTo>
                  <a:pt x="94895" y="7073"/>
                </a:lnTo>
                <a:lnTo>
                  <a:pt x="138749" y="0"/>
                </a:lnTo>
                <a:lnTo>
                  <a:pt x="1179147" y="0"/>
                </a:lnTo>
                <a:lnTo>
                  <a:pt x="1232247" y="10565"/>
                </a:lnTo>
                <a:lnTo>
                  <a:pt x="1277247" y="40649"/>
                </a:lnTo>
                <a:lnTo>
                  <a:pt x="1307331" y="85649"/>
                </a:lnTo>
                <a:lnTo>
                  <a:pt x="1317897" y="138749"/>
                </a:lnTo>
                <a:lnTo>
                  <a:pt x="1310823" y="182603"/>
                </a:lnTo>
                <a:lnTo>
                  <a:pt x="1291125" y="220691"/>
                </a:lnTo>
                <a:lnTo>
                  <a:pt x="1261089" y="250727"/>
                </a:lnTo>
                <a:lnTo>
                  <a:pt x="1223001" y="270425"/>
                </a:lnTo>
                <a:lnTo>
                  <a:pt x="1179147" y="277499"/>
                </a:lnTo>
                <a:close/>
              </a:path>
            </a:pathLst>
          </a:custGeom>
          <a:solidFill>
            <a:srgbClr val="017E8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4633027" y="4350989"/>
            <a:ext cx="774065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b="1" spc="-10" dirty="0">
                <a:solidFill>
                  <a:srgbClr val="FFFFFF"/>
                </a:solidFill>
                <a:latin typeface="Arial" panose="020B0604020202090204"/>
                <a:cs typeface="Arial" panose="020B0604020202090204"/>
                <a:hlinkClick r:id="rId1"/>
              </a:rPr>
              <a:t>CLICK</a:t>
            </a:r>
            <a:r>
              <a:rPr sz="1000" b="1" spc="-55" dirty="0">
                <a:solidFill>
                  <a:srgbClr val="FFFFFF"/>
                </a:solidFill>
                <a:latin typeface="Arial" panose="020B0604020202090204"/>
                <a:cs typeface="Arial" panose="020B0604020202090204"/>
                <a:hlinkClick r:id="rId1"/>
              </a:rPr>
              <a:t> </a:t>
            </a:r>
            <a:r>
              <a:rPr sz="1000" b="1" spc="-25" dirty="0">
                <a:solidFill>
                  <a:srgbClr val="FFFFFF"/>
                </a:solidFill>
                <a:latin typeface="Arial" panose="020B0604020202090204"/>
                <a:cs typeface="Arial" panose="020B0604020202090204"/>
                <a:hlinkClick r:id="rId1"/>
              </a:rPr>
              <a:t>HERE</a:t>
            </a:r>
            <a:endParaRPr sz="1000">
              <a:latin typeface="Arial" panose="020B0604020202090204"/>
              <a:cs typeface="Arial" panose="020B0604020202090204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82245" y="131445"/>
            <a:ext cx="3964305" cy="5048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45" dirty="0"/>
              <a:t>Model</a:t>
            </a:r>
            <a:r>
              <a:rPr spc="50" dirty="0"/>
              <a:t> </a:t>
            </a:r>
            <a:r>
              <a:rPr spc="-70" dirty="0"/>
              <a:t>Inheritance</a:t>
            </a:r>
            <a:endParaRPr spc="-70" dirty="0"/>
          </a:p>
        </p:txBody>
      </p:sp>
      <p:grpSp>
        <p:nvGrpSpPr>
          <p:cNvPr id="5" name="object 5"/>
          <p:cNvGrpSpPr/>
          <p:nvPr/>
        </p:nvGrpSpPr>
        <p:grpSpPr>
          <a:xfrm>
            <a:off x="-19049" y="3581917"/>
            <a:ext cx="2722245" cy="1581150"/>
            <a:chOff x="-19049" y="3581917"/>
            <a:chExt cx="2722245" cy="158115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730647"/>
              <a:ext cx="2549732" cy="141284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287" y="3816379"/>
              <a:ext cx="2478292" cy="1341397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0" y="3803642"/>
              <a:ext cx="2468880" cy="1339850"/>
            </a:xfrm>
            <a:custGeom>
              <a:avLst/>
              <a:gdLst/>
              <a:ahLst/>
              <a:cxnLst/>
              <a:rect l="l" t="t" r="r" b="b"/>
              <a:pathLst>
                <a:path w="2468880" h="1339850">
                  <a:moveTo>
                    <a:pt x="0" y="0"/>
                  </a:moveTo>
                  <a:lnTo>
                    <a:pt x="2468749" y="0"/>
                  </a:lnTo>
                  <a:lnTo>
                    <a:pt x="2468749" y="1339847"/>
                  </a:lnTo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329312" y="3581917"/>
              <a:ext cx="373756" cy="373761"/>
            </a:xfrm>
            <a:prstGeom prst="rect">
              <a:avLst/>
            </a:prstGeom>
          </p:spPr>
        </p:pic>
      </p:grpSp>
      <p:grpSp>
        <p:nvGrpSpPr>
          <p:cNvPr id="10" name="object 10"/>
          <p:cNvGrpSpPr/>
          <p:nvPr/>
        </p:nvGrpSpPr>
        <p:grpSpPr>
          <a:xfrm>
            <a:off x="4673890" y="743048"/>
            <a:ext cx="4175760" cy="3105785"/>
            <a:chOff x="4673890" y="743048"/>
            <a:chExt cx="4175760" cy="3105785"/>
          </a:xfrm>
        </p:grpSpPr>
        <p:pic>
          <p:nvPicPr>
            <p:cNvPr id="11" name="object 1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709690" y="743048"/>
              <a:ext cx="4139766" cy="3060618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804940" y="819248"/>
              <a:ext cx="3949266" cy="2870119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4785890" y="800185"/>
              <a:ext cx="3987800" cy="2908300"/>
            </a:xfrm>
            <a:custGeom>
              <a:avLst/>
              <a:gdLst/>
              <a:ahLst/>
              <a:cxnLst/>
              <a:rect l="l" t="t" r="r" b="b"/>
              <a:pathLst>
                <a:path w="3987800" h="2908300">
                  <a:moveTo>
                    <a:pt x="0" y="0"/>
                  </a:moveTo>
                  <a:lnTo>
                    <a:pt x="3987366" y="0"/>
                  </a:lnTo>
                  <a:lnTo>
                    <a:pt x="3987366" y="2908231"/>
                  </a:lnTo>
                  <a:lnTo>
                    <a:pt x="0" y="2908231"/>
                  </a:lnTo>
                  <a:lnTo>
                    <a:pt x="0" y="0"/>
                  </a:lnTo>
                  <a:close/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4" name="object 14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673890" y="3435068"/>
              <a:ext cx="402074" cy="413174"/>
            </a:xfrm>
            <a:prstGeom prst="rect">
              <a:avLst/>
            </a:prstGeom>
          </p:spPr>
        </p:pic>
        <p:sp>
          <p:nvSpPr>
            <p:cNvPr id="15" name="object 15"/>
            <p:cNvSpPr/>
            <p:nvPr/>
          </p:nvSpPr>
          <p:spPr>
            <a:xfrm>
              <a:off x="4745315" y="3487442"/>
              <a:ext cx="259715" cy="270510"/>
            </a:xfrm>
            <a:custGeom>
              <a:avLst/>
              <a:gdLst/>
              <a:ahLst/>
              <a:cxnLst/>
              <a:rect l="l" t="t" r="r" b="b"/>
              <a:pathLst>
                <a:path w="259714" h="270510">
                  <a:moveTo>
                    <a:pt x="129599" y="270299"/>
                  </a:moveTo>
                  <a:lnTo>
                    <a:pt x="88636" y="263410"/>
                  </a:lnTo>
                  <a:lnTo>
                    <a:pt x="53060" y="244225"/>
                  </a:lnTo>
                  <a:lnTo>
                    <a:pt x="25005" y="214971"/>
                  </a:lnTo>
                  <a:lnTo>
                    <a:pt x="6607" y="177870"/>
                  </a:lnTo>
                  <a:lnTo>
                    <a:pt x="0" y="135149"/>
                  </a:lnTo>
                  <a:lnTo>
                    <a:pt x="6607" y="92428"/>
                  </a:lnTo>
                  <a:lnTo>
                    <a:pt x="25005" y="55328"/>
                  </a:lnTo>
                  <a:lnTo>
                    <a:pt x="53060" y="26073"/>
                  </a:lnTo>
                  <a:lnTo>
                    <a:pt x="88636" y="6889"/>
                  </a:lnTo>
                  <a:lnTo>
                    <a:pt x="129599" y="0"/>
                  </a:lnTo>
                  <a:lnTo>
                    <a:pt x="155001" y="2622"/>
                  </a:lnTo>
                  <a:lnTo>
                    <a:pt x="201501" y="22707"/>
                  </a:lnTo>
                  <a:lnTo>
                    <a:pt x="237430" y="60161"/>
                  </a:lnTo>
                  <a:lnTo>
                    <a:pt x="256686" y="108656"/>
                  </a:lnTo>
                  <a:lnTo>
                    <a:pt x="259199" y="135149"/>
                  </a:lnTo>
                  <a:lnTo>
                    <a:pt x="252592" y="177870"/>
                  </a:lnTo>
                  <a:lnTo>
                    <a:pt x="234193" y="214971"/>
                  </a:lnTo>
                  <a:lnTo>
                    <a:pt x="206139" y="244225"/>
                  </a:lnTo>
                  <a:lnTo>
                    <a:pt x="170562" y="263410"/>
                  </a:lnTo>
                  <a:lnTo>
                    <a:pt x="129599" y="270299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4745315" y="3487442"/>
              <a:ext cx="259715" cy="270510"/>
            </a:xfrm>
            <a:custGeom>
              <a:avLst/>
              <a:gdLst/>
              <a:ahLst/>
              <a:cxnLst/>
              <a:rect l="l" t="t" r="r" b="b"/>
              <a:pathLst>
                <a:path w="259714" h="270510">
                  <a:moveTo>
                    <a:pt x="0" y="135149"/>
                  </a:moveTo>
                  <a:lnTo>
                    <a:pt x="6607" y="92428"/>
                  </a:lnTo>
                  <a:lnTo>
                    <a:pt x="25005" y="55328"/>
                  </a:lnTo>
                  <a:lnTo>
                    <a:pt x="53060" y="26073"/>
                  </a:lnTo>
                  <a:lnTo>
                    <a:pt x="88636" y="6889"/>
                  </a:lnTo>
                  <a:lnTo>
                    <a:pt x="129599" y="0"/>
                  </a:lnTo>
                  <a:lnTo>
                    <a:pt x="179193" y="10290"/>
                  </a:lnTo>
                  <a:lnTo>
                    <a:pt x="221249" y="39574"/>
                  </a:lnTo>
                  <a:lnTo>
                    <a:pt x="249336" y="83424"/>
                  </a:lnTo>
                  <a:lnTo>
                    <a:pt x="259199" y="135149"/>
                  </a:lnTo>
                  <a:lnTo>
                    <a:pt x="252592" y="177870"/>
                  </a:lnTo>
                  <a:lnTo>
                    <a:pt x="234193" y="214971"/>
                  </a:lnTo>
                  <a:lnTo>
                    <a:pt x="206139" y="244225"/>
                  </a:lnTo>
                  <a:lnTo>
                    <a:pt x="170562" y="263410"/>
                  </a:lnTo>
                  <a:lnTo>
                    <a:pt x="129599" y="270299"/>
                  </a:lnTo>
                  <a:lnTo>
                    <a:pt x="88636" y="263410"/>
                  </a:lnTo>
                  <a:lnTo>
                    <a:pt x="53060" y="244225"/>
                  </a:lnTo>
                  <a:lnTo>
                    <a:pt x="25005" y="214971"/>
                  </a:lnTo>
                  <a:lnTo>
                    <a:pt x="6607" y="177870"/>
                  </a:lnTo>
                  <a:lnTo>
                    <a:pt x="0" y="135149"/>
                  </a:lnTo>
                  <a:close/>
                </a:path>
              </a:pathLst>
            </a:custGeom>
            <a:ln w="28574">
              <a:solidFill>
                <a:srgbClr val="00CDB3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17" name="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63750" y="600213"/>
            <a:ext cx="851955" cy="78764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3388869" y="69195"/>
            <a:ext cx="390743" cy="390742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377449" y="1062072"/>
            <a:ext cx="261534" cy="432279"/>
          </a:xfrm>
          <a:prstGeom prst="rect">
            <a:avLst/>
          </a:prstGeom>
        </p:spPr>
      </p:pic>
      <p:pic>
        <p:nvPicPr>
          <p:cNvPr id="20" name="object 20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1989281" y="1359637"/>
            <a:ext cx="511163" cy="18287"/>
          </a:xfrm>
          <a:prstGeom prst="rect">
            <a:avLst/>
          </a:prstGeom>
        </p:spPr>
      </p:pic>
      <p:grpSp>
        <p:nvGrpSpPr>
          <p:cNvPr id="21" name="object 21"/>
          <p:cNvGrpSpPr/>
          <p:nvPr/>
        </p:nvGrpSpPr>
        <p:grpSpPr>
          <a:xfrm>
            <a:off x="442094" y="1690319"/>
            <a:ext cx="384810" cy="413384"/>
            <a:chOff x="442094" y="1690319"/>
            <a:chExt cx="384810" cy="413384"/>
          </a:xfrm>
        </p:grpSpPr>
        <p:pic>
          <p:nvPicPr>
            <p:cNvPr id="22" name="object 22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442094" y="1690319"/>
              <a:ext cx="384371" cy="413174"/>
            </a:xfrm>
            <a:prstGeom prst="rect">
              <a:avLst/>
            </a:prstGeom>
          </p:spPr>
        </p:pic>
        <p:sp>
          <p:nvSpPr>
            <p:cNvPr id="23" name="object 23"/>
            <p:cNvSpPr/>
            <p:nvPr/>
          </p:nvSpPr>
          <p:spPr>
            <a:xfrm>
              <a:off x="513531" y="1742706"/>
              <a:ext cx="241935" cy="270510"/>
            </a:xfrm>
            <a:custGeom>
              <a:avLst/>
              <a:gdLst/>
              <a:ahLst/>
              <a:cxnLst/>
              <a:rect l="l" t="t" r="r" b="b"/>
              <a:pathLst>
                <a:path w="241934" h="270510">
                  <a:moveTo>
                    <a:pt x="120747" y="270299"/>
                  </a:moveTo>
                  <a:lnTo>
                    <a:pt x="73746" y="259678"/>
                  </a:lnTo>
                  <a:lnTo>
                    <a:pt x="35365" y="230715"/>
                  </a:lnTo>
                  <a:lnTo>
                    <a:pt x="9488" y="187756"/>
                  </a:lnTo>
                  <a:lnTo>
                    <a:pt x="0" y="135149"/>
                  </a:lnTo>
                  <a:lnTo>
                    <a:pt x="9488" y="82543"/>
                  </a:lnTo>
                  <a:lnTo>
                    <a:pt x="35365" y="39584"/>
                  </a:lnTo>
                  <a:lnTo>
                    <a:pt x="73746" y="10620"/>
                  </a:lnTo>
                  <a:lnTo>
                    <a:pt x="120747" y="0"/>
                  </a:lnTo>
                  <a:lnTo>
                    <a:pt x="144414" y="2621"/>
                  </a:lnTo>
                  <a:lnTo>
                    <a:pt x="187738" y="22707"/>
                  </a:lnTo>
                  <a:lnTo>
                    <a:pt x="221208" y="60168"/>
                  </a:lnTo>
                  <a:lnTo>
                    <a:pt x="239153" y="108660"/>
                  </a:lnTo>
                  <a:lnTo>
                    <a:pt x="241494" y="135149"/>
                  </a:lnTo>
                  <a:lnTo>
                    <a:pt x="232005" y="187756"/>
                  </a:lnTo>
                  <a:lnTo>
                    <a:pt x="206128" y="230715"/>
                  </a:lnTo>
                  <a:lnTo>
                    <a:pt x="167747" y="259678"/>
                  </a:lnTo>
                  <a:lnTo>
                    <a:pt x="120747" y="270299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/>
            <p:cNvSpPr/>
            <p:nvPr/>
          </p:nvSpPr>
          <p:spPr>
            <a:xfrm>
              <a:off x="513531" y="1742706"/>
              <a:ext cx="241935" cy="270510"/>
            </a:xfrm>
            <a:custGeom>
              <a:avLst/>
              <a:gdLst/>
              <a:ahLst/>
              <a:cxnLst/>
              <a:rect l="l" t="t" r="r" b="b"/>
              <a:pathLst>
                <a:path w="241934" h="270510">
                  <a:moveTo>
                    <a:pt x="0" y="135149"/>
                  </a:moveTo>
                  <a:lnTo>
                    <a:pt x="9488" y="82543"/>
                  </a:lnTo>
                  <a:lnTo>
                    <a:pt x="35365" y="39584"/>
                  </a:lnTo>
                  <a:lnTo>
                    <a:pt x="73746" y="10620"/>
                  </a:lnTo>
                  <a:lnTo>
                    <a:pt x="120747" y="0"/>
                  </a:lnTo>
                  <a:lnTo>
                    <a:pt x="166955" y="10288"/>
                  </a:lnTo>
                  <a:lnTo>
                    <a:pt x="206129" y="39584"/>
                  </a:lnTo>
                  <a:lnTo>
                    <a:pt x="232303" y="83430"/>
                  </a:lnTo>
                  <a:lnTo>
                    <a:pt x="241494" y="135149"/>
                  </a:lnTo>
                  <a:lnTo>
                    <a:pt x="232005" y="187756"/>
                  </a:lnTo>
                  <a:lnTo>
                    <a:pt x="206128" y="230715"/>
                  </a:lnTo>
                  <a:lnTo>
                    <a:pt x="167747" y="259678"/>
                  </a:lnTo>
                  <a:lnTo>
                    <a:pt x="120747" y="270299"/>
                  </a:lnTo>
                  <a:lnTo>
                    <a:pt x="73746" y="259678"/>
                  </a:lnTo>
                  <a:lnTo>
                    <a:pt x="35365" y="230715"/>
                  </a:lnTo>
                  <a:lnTo>
                    <a:pt x="9488" y="187756"/>
                  </a:lnTo>
                  <a:lnTo>
                    <a:pt x="0" y="135149"/>
                  </a:lnTo>
                  <a:close/>
                </a:path>
              </a:pathLst>
            </a:custGeom>
            <a:ln w="28574">
              <a:solidFill>
                <a:srgbClr val="00CDB3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5" name="object 25"/>
          <p:cNvSpPr txBox="1"/>
          <p:nvPr/>
        </p:nvSpPr>
        <p:spPr>
          <a:xfrm>
            <a:off x="4825074" y="3488409"/>
            <a:ext cx="10033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185" dirty="0">
                <a:solidFill>
                  <a:srgbClr val="00CDB3"/>
                </a:solidFill>
                <a:latin typeface="Trebuchet MS" panose="020B0703020202090204"/>
                <a:cs typeface="Trebuchet MS" panose="020B0703020202090204"/>
              </a:rPr>
              <a:t>1</a:t>
            </a:r>
            <a:endParaRPr sz="1400">
              <a:latin typeface="Trebuchet MS" panose="020B0703020202090204"/>
              <a:cs typeface="Trebuchet MS" panose="020B0703020202090204"/>
            </a:endParaRPr>
          </a:p>
        </p:txBody>
      </p:sp>
      <p:grpSp>
        <p:nvGrpSpPr>
          <p:cNvPr id="26" name="object 26"/>
          <p:cNvGrpSpPr/>
          <p:nvPr/>
        </p:nvGrpSpPr>
        <p:grpSpPr>
          <a:xfrm>
            <a:off x="5804638" y="3435068"/>
            <a:ext cx="402590" cy="413384"/>
            <a:chOff x="5804638" y="3435068"/>
            <a:chExt cx="402590" cy="413384"/>
          </a:xfrm>
        </p:grpSpPr>
        <p:pic>
          <p:nvPicPr>
            <p:cNvPr id="27" name="object 27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804638" y="3435068"/>
              <a:ext cx="402074" cy="413174"/>
            </a:xfrm>
            <a:prstGeom prst="rect">
              <a:avLst/>
            </a:prstGeom>
          </p:spPr>
        </p:pic>
        <p:sp>
          <p:nvSpPr>
            <p:cNvPr id="28" name="object 28"/>
            <p:cNvSpPr/>
            <p:nvPr/>
          </p:nvSpPr>
          <p:spPr>
            <a:xfrm>
              <a:off x="5876088" y="3487443"/>
              <a:ext cx="259715" cy="270510"/>
            </a:xfrm>
            <a:custGeom>
              <a:avLst/>
              <a:gdLst/>
              <a:ahLst/>
              <a:cxnLst/>
              <a:rect l="l" t="t" r="r" b="b"/>
              <a:pathLst>
                <a:path w="259714" h="270510">
                  <a:moveTo>
                    <a:pt x="129599" y="270299"/>
                  </a:moveTo>
                  <a:lnTo>
                    <a:pt x="88636" y="263410"/>
                  </a:lnTo>
                  <a:lnTo>
                    <a:pt x="53060" y="244225"/>
                  </a:lnTo>
                  <a:lnTo>
                    <a:pt x="25005" y="214971"/>
                  </a:lnTo>
                  <a:lnTo>
                    <a:pt x="6607" y="177870"/>
                  </a:lnTo>
                  <a:lnTo>
                    <a:pt x="0" y="135149"/>
                  </a:lnTo>
                  <a:lnTo>
                    <a:pt x="6607" y="92428"/>
                  </a:lnTo>
                  <a:lnTo>
                    <a:pt x="25005" y="55328"/>
                  </a:lnTo>
                  <a:lnTo>
                    <a:pt x="53060" y="26073"/>
                  </a:lnTo>
                  <a:lnTo>
                    <a:pt x="88636" y="6889"/>
                  </a:lnTo>
                  <a:lnTo>
                    <a:pt x="129599" y="0"/>
                  </a:lnTo>
                  <a:lnTo>
                    <a:pt x="155001" y="2622"/>
                  </a:lnTo>
                  <a:lnTo>
                    <a:pt x="201501" y="22707"/>
                  </a:lnTo>
                  <a:lnTo>
                    <a:pt x="237430" y="60161"/>
                  </a:lnTo>
                  <a:lnTo>
                    <a:pt x="256686" y="108656"/>
                  </a:lnTo>
                  <a:lnTo>
                    <a:pt x="259199" y="135149"/>
                  </a:lnTo>
                  <a:lnTo>
                    <a:pt x="252592" y="177870"/>
                  </a:lnTo>
                  <a:lnTo>
                    <a:pt x="234193" y="214971"/>
                  </a:lnTo>
                  <a:lnTo>
                    <a:pt x="206139" y="244225"/>
                  </a:lnTo>
                  <a:lnTo>
                    <a:pt x="170562" y="263410"/>
                  </a:lnTo>
                  <a:lnTo>
                    <a:pt x="129599" y="270299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9" name="object 29"/>
            <p:cNvSpPr/>
            <p:nvPr/>
          </p:nvSpPr>
          <p:spPr>
            <a:xfrm>
              <a:off x="5876088" y="3487443"/>
              <a:ext cx="259715" cy="270510"/>
            </a:xfrm>
            <a:custGeom>
              <a:avLst/>
              <a:gdLst/>
              <a:ahLst/>
              <a:cxnLst/>
              <a:rect l="l" t="t" r="r" b="b"/>
              <a:pathLst>
                <a:path w="259714" h="270510">
                  <a:moveTo>
                    <a:pt x="0" y="135149"/>
                  </a:moveTo>
                  <a:lnTo>
                    <a:pt x="6607" y="92428"/>
                  </a:lnTo>
                  <a:lnTo>
                    <a:pt x="25005" y="55328"/>
                  </a:lnTo>
                  <a:lnTo>
                    <a:pt x="53060" y="26073"/>
                  </a:lnTo>
                  <a:lnTo>
                    <a:pt x="88636" y="6889"/>
                  </a:lnTo>
                  <a:lnTo>
                    <a:pt x="129599" y="0"/>
                  </a:lnTo>
                  <a:lnTo>
                    <a:pt x="179193" y="10290"/>
                  </a:lnTo>
                  <a:lnTo>
                    <a:pt x="221249" y="39574"/>
                  </a:lnTo>
                  <a:lnTo>
                    <a:pt x="249336" y="83424"/>
                  </a:lnTo>
                  <a:lnTo>
                    <a:pt x="259199" y="135149"/>
                  </a:lnTo>
                  <a:lnTo>
                    <a:pt x="252592" y="177870"/>
                  </a:lnTo>
                  <a:lnTo>
                    <a:pt x="234193" y="214971"/>
                  </a:lnTo>
                  <a:lnTo>
                    <a:pt x="206139" y="244225"/>
                  </a:lnTo>
                  <a:lnTo>
                    <a:pt x="170562" y="263410"/>
                  </a:lnTo>
                  <a:lnTo>
                    <a:pt x="129599" y="270299"/>
                  </a:lnTo>
                  <a:lnTo>
                    <a:pt x="88636" y="263410"/>
                  </a:lnTo>
                  <a:lnTo>
                    <a:pt x="53060" y="244225"/>
                  </a:lnTo>
                  <a:lnTo>
                    <a:pt x="25005" y="214971"/>
                  </a:lnTo>
                  <a:lnTo>
                    <a:pt x="6607" y="177870"/>
                  </a:lnTo>
                  <a:lnTo>
                    <a:pt x="0" y="135149"/>
                  </a:lnTo>
                  <a:close/>
                </a:path>
              </a:pathLst>
            </a:custGeom>
            <a:ln w="28574">
              <a:solidFill>
                <a:srgbClr val="1AB6F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0" name="object 30"/>
          <p:cNvSpPr txBox="1"/>
          <p:nvPr/>
        </p:nvSpPr>
        <p:spPr>
          <a:xfrm>
            <a:off x="5938970" y="3488409"/>
            <a:ext cx="13398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50" dirty="0">
                <a:solidFill>
                  <a:srgbClr val="1AB6F9"/>
                </a:solidFill>
                <a:latin typeface="Trebuchet MS" panose="020B0703020202090204"/>
                <a:cs typeface="Trebuchet MS" panose="020B0703020202090204"/>
              </a:rPr>
              <a:t>2</a:t>
            </a:r>
            <a:endParaRPr sz="1400">
              <a:latin typeface="Trebuchet MS" panose="020B0703020202090204"/>
              <a:cs typeface="Trebuchet MS" panose="020B0703020202090204"/>
            </a:endParaRPr>
          </a:p>
        </p:txBody>
      </p:sp>
      <p:grpSp>
        <p:nvGrpSpPr>
          <p:cNvPr id="31" name="object 31"/>
          <p:cNvGrpSpPr/>
          <p:nvPr/>
        </p:nvGrpSpPr>
        <p:grpSpPr>
          <a:xfrm>
            <a:off x="442206" y="2259720"/>
            <a:ext cx="384810" cy="413384"/>
            <a:chOff x="442206" y="2259720"/>
            <a:chExt cx="384810" cy="413384"/>
          </a:xfrm>
        </p:grpSpPr>
        <p:pic>
          <p:nvPicPr>
            <p:cNvPr id="32" name="object 32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442206" y="2259720"/>
              <a:ext cx="384374" cy="413174"/>
            </a:xfrm>
            <a:prstGeom prst="rect">
              <a:avLst/>
            </a:prstGeom>
          </p:spPr>
        </p:pic>
        <p:sp>
          <p:nvSpPr>
            <p:cNvPr id="33" name="object 33"/>
            <p:cNvSpPr/>
            <p:nvPr/>
          </p:nvSpPr>
          <p:spPr>
            <a:xfrm>
              <a:off x="513643" y="2312107"/>
              <a:ext cx="241935" cy="270510"/>
            </a:xfrm>
            <a:custGeom>
              <a:avLst/>
              <a:gdLst/>
              <a:ahLst/>
              <a:cxnLst/>
              <a:rect l="l" t="t" r="r" b="b"/>
              <a:pathLst>
                <a:path w="241934" h="270510">
                  <a:moveTo>
                    <a:pt x="120749" y="270286"/>
                  </a:moveTo>
                  <a:lnTo>
                    <a:pt x="73747" y="259667"/>
                  </a:lnTo>
                  <a:lnTo>
                    <a:pt x="35366" y="230707"/>
                  </a:lnTo>
                  <a:lnTo>
                    <a:pt x="9488" y="187752"/>
                  </a:lnTo>
                  <a:lnTo>
                    <a:pt x="0" y="135149"/>
                  </a:lnTo>
                  <a:lnTo>
                    <a:pt x="9488" y="82542"/>
                  </a:lnTo>
                  <a:lnTo>
                    <a:pt x="35366" y="39583"/>
                  </a:lnTo>
                  <a:lnTo>
                    <a:pt x="73747" y="10620"/>
                  </a:lnTo>
                  <a:lnTo>
                    <a:pt x="120749" y="0"/>
                  </a:lnTo>
                  <a:lnTo>
                    <a:pt x="144416" y="2621"/>
                  </a:lnTo>
                  <a:lnTo>
                    <a:pt x="187741" y="22707"/>
                  </a:lnTo>
                  <a:lnTo>
                    <a:pt x="221211" y="60168"/>
                  </a:lnTo>
                  <a:lnTo>
                    <a:pt x="239157" y="108659"/>
                  </a:lnTo>
                  <a:lnTo>
                    <a:pt x="241499" y="135149"/>
                  </a:lnTo>
                  <a:lnTo>
                    <a:pt x="232010" y="187752"/>
                  </a:lnTo>
                  <a:lnTo>
                    <a:pt x="206132" y="230707"/>
                  </a:lnTo>
                  <a:lnTo>
                    <a:pt x="167750" y="259667"/>
                  </a:lnTo>
                  <a:lnTo>
                    <a:pt x="120749" y="270286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4" name="object 34"/>
            <p:cNvSpPr/>
            <p:nvPr/>
          </p:nvSpPr>
          <p:spPr>
            <a:xfrm>
              <a:off x="513643" y="2312107"/>
              <a:ext cx="241935" cy="270510"/>
            </a:xfrm>
            <a:custGeom>
              <a:avLst/>
              <a:gdLst/>
              <a:ahLst/>
              <a:cxnLst/>
              <a:rect l="l" t="t" r="r" b="b"/>
              <a:pathLst>
                <a:path w="241934" h="270510">
                  <a:moveTo>
                    <a:pt x="0" y="135149"/>
                  </a:moveTo>
                  <a:lnTo>
                    <a:pt x="9488" y="82542"/>
                  </a:lnTo>
                  <a:lnTo>
                    <a:pt x="35366" y="39583"/>
                  </a:lnTo>
                  <a:lnTo>
                    <a:pt x="73747" y="10620"/>
                  </a:lnTo>
                  <a:lnTo>
                    <a:pt x="120749" y="0"/>
                  </a:lnTo>
                  <a:lnTo>
                    <a:pt x="166958" y="10288"/>
                  </a:lnTo>
                  <a:lnTo>
                    <a:pt x="206132" y="39584"/>
                  </a:lnTo>
                  <a:lnTo>
                    <a:pt x="232307" y="83429"/>
                  </a:lnTo>
                  <a:lnTo>
                    <a:pt x="241499" y="135149"/>
                  </a:lnTo>
                  <a:lnTo>
                    <a:pt x="232010" y="187752"/>
                  </a:lnTo>
                  <a:lnTo>
                    <a:pt x="206132" y="230707"/>
                  </a:lnTo>
                  <a:lnTo>
                    <a:pt x="167750" y="259667"/>
                  </a:lnTo>
                  <a:lnTo>
                    <a:pt x="120749" y="270286"/>
                  </a:lnTo>
                  <a:lnTo>
                    <a:pt x="73747" y="259667"/>
                  </a:lnTo>
                  <a:lnTo>
                    <a:pt x="35366" y="230707"/>
                  </a:lnTo>
                  <a:lnTo>
                    <a:pt x="9488" y="187752"/>
                  </a:lnTo>
                  <a:lnTo>
                    <a:pt x="0" y="135149"/>
                  </a:lnTo>
                  <a:close/>
                </a:path>
              </a:pathLst>
            </a:custGeom>
            <a:ln w="28574">
              <a:solidFill>
                <a:srgbClr val="1AB6F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35" name="object 35"/>
          <p:cNvGrpSpPr/>
          <p:nvPr/>
        </p:nvGrpSpPr>
        <p:grpSpPr>
          <a:xfrm>
            <a:off x="7100035" y="3435068"/>
            <a:ext cx="402590" cy="413384"/>
            <a:chOff x="7100035" y="3435068"/>
            <a:chExt cx="402590" cy="413384"/>
          </a:xfrm>
        </p:grpSpPr>
        <p:pic>
          <p:nvPicPr>
            <p:cNvPr id="36" name="object 36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100035" y="3435068"/>
              <a:ext cx="402074" cy="413174"/>
            </a:xfrm>
            <a:prstGeom prst="rect">
              <a:avLst/>
            </a:prstGeom>
          </p:spPr>
        </p:pic>
        <p:sp>
          <p:nvSpPr>
            <p:cNvPr id="37" name="object 37"/>
            <p:cNvSpPr/>
            <p:nvPr/>
          </p:nvSpPr>
          <p:spPr>
            <a:xfrm>
              <a:off x="7171485" y="3487443"/>
              <a:ext cx="259715" cy="270510"/>
            </a:xfrm>
            <a:custGeom>
              <a:avLst/>
              <a:gdLst/>
              <a:ahLst/>
              <a:cxnLst/>
              <a:rect l="l" t="t" r="r" b="b"/>
              <a:pathLst>
                <a:path w="259715" h="270510">
                  <a:moveTo>
                    <a:pt x="129599" y="270299"/>
                  </a:moveTo>
                  <a:lnTo>
                    <a:pt x="88636" y="263410"/>
                  </a:lnTo>
                  <a:lnTo>
                    <a:pt x="53060" y="244225"/>
                  </a:lnTo>
                  <a:lnTo>
                    <a:pt x="25005" y="214971"/>
                  </a:lnTo>
                  <a:lnTo>
                    <a:pt x="6607" y="177870"/>
                  </a:lnTo>
                  <a:lnTo>
                    <a:pt x="0" y="135149"/>
                  </a:lnTo>
                  <a:lnTo>
                    <a:pt x="6607" y="92428"/>
                  </a:lnTo>
                  <a:lnTo>
                    <a:pt x="25005" y="55328"/>
                  </a:lnTo>
                  <a:lnTo>
                    <a:pt x="53060" y="26073"/>
                  </a:lnTo>
                  <a:lnTo>
                    <a:pt x="88636" y="6889"/>
                  </a:lnTo>
                  <a:lnTo>
                    <a:pt x="129599" y="0"/>
                  </a:lnTo>
                  <a:lnTo>
                    <a:pt x="155001" y="2622"/>
                  </a:lnTo>
                  <a:lnTo>
                    <a:pt x="201501" y="22707"/>
                  </a:lnTo>
                  <a:lnTo>
                    <a:pt x="237430" y="60161"/>
                  </a:lnTo>
                  <a:lnTo>
                    <a:pt x="256686" y="108656"/>
                  </a:lnTo>
                  <a:lnTo>
                    <a:pt x="259199" y="135149"/>
                  </a:lnTo>
                  <a:lnTo>
                    <a:pt x="252592" y="177870"/>
                  </a:lnTo>
                  <a:lnTo>
                    <a:pt x="234193" y="214971"/>
                  </a:lnTo>
                  <a:lnTo>
                    <a:pt x="206139" y="244225"/>
                  </a:lnTo>
                  <a:lnTo>
                    <a:pt x="170562" y="263410"/>
                  </a:lnTo>
                  <a:lnTo>
                    <a:pt x="129599" y="270299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8" name="object 38"/>
            <p:cNvSpPr/>
            <p:nvPr/>
          </p:nvSpPr>
          <p:spPr>
            <a:xfrm>
              <a:off x="7171485" y="3487443"/>
              <a:ext cx="259715" cy="270510"/>
            </a:xfrm>
            <a:custGeom>
              <a:avLst/>
              <a:gdLst/>
              <a:ahLst/>
              <a:cxnLst/>
              <a:rect l="l" t="t" r="r" b="b"/>
              <a:pathLst>
                <a:path w="259715" h="270510">
                  <a:moveTo>
                    <a:pt x="0" y="135149"/>
                  </a:moveTo>
                  <a:lnTo>
                    <a:pt x="6607" y="92428"/>
                  </a:lnTo>
                  <a:lnTo>
                    <a:pt x="25005" y="55328"/>
                  </a:lnTo>
                  <a:lnTo>
                    <a:pt x="53060" y="26073"/>
                  </a:lnTo>
                  <a:lnTo>
                    <a:pt x="88636" y="6889"/>
                  </a:lnTo>
                  <a:lnTo>
                    <a:pt x="129599" y="0"/>
                  </a:lnTo>
                  <a:lnTo>
                    <a:pt x="179193" y="10290"/>
                  </a:lnTo>
                  <a:lnTo>
                    <a:pt x="221249" y="39574"/>
                  </a:lnTo>
                  <a:lnTo>
                    <a:pt x="249336" y="83424"/>
                  </a:lnTo>
                  <a:lnTo>
                    <a:pt x="259199" y="135149"/>
                  </a:lnTo>
                  <a:lnTo>
                    <a:pt x="252592" y="177870"/>
                  </a:lnTo>
                  <a:lnTo>
                    <a:pt x="234193" y="214971"/>
                  </a:lnTo>
                  <a:lnTo>
                    <a:pt x="206139" y="244225"/>
                  </a:lnTo>
                  <a:lnTo>
                    <a:pt x="170562" y="263410"/>
                  </a:lnTo>
                  <a:lnTo>
                    <a:pt x="129599" y="270299"/>
                  </a:lnTo>
                  <a:lnTo>
                    <a:pt x="88636" y="263410"/>
                  </a:lnTo>
                  <a:lnTo>
                    <a:pt x="53060" y="244225"/>
                  </a:lnTo>
                  <a:lnTo>
                    <a:pt x="25005" y="214971"/>
                  </a:lnTo>
                  <a:lnTo>
                    <a:pt x="6607" y="177870"/>
                  </a:lnTo>
                  <a:lnTo>
                    <a:pt x="0" y="135149"/>
                  </a:lnTo>
                  <a:close/>
                </a:path>
              </a:pathLst>
            </a:custGeom>
            <a:ln w="28574">
              <a:solidFill>
                <a:srgbClr val="FFAA1A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9" name="object 39"/>
          <p:cNvSpPr txBox="1"/>
          <p:nvPr/>
        </p:nvSpPr>
        <p:spPr>
          <a:xfrm>
            <a:off x="7233834" y="3488409"/>
            <a:ext cx="13462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50" dirty="0">
                <a:solidFill>
                  <a:srgbClr val="FFAA1A"/>
                </a:solidFill>
                <a:latin typeface="Trebuchet MS" panose="020B0703020202090204"/>
                <a:cs typeface="Trebuchet MS" panose="020B0703020202090204"/>
              </a:rPr>
              <a:t>3</a:t>
            </a:r>
            <a:endParaRPr sz="1400">
              <a:latin typeface="Trebuchet MS" panose="020B0703020202090204"/>
              <a:cs typeface="Trebuchet MS" panose="020B0703020202090204"/>
            </a:endParaRPr>
          </a:p>
        </p:txBody>
      </p:sp>
      <p:grpSp>
        <p:nvGrpSpPr>
          <p:cNvPr id="40" name="object 40"/>
          <p:cNvGrpSpPr/>
          <p:nvPr/>
        </p:nvGrpSpPr>
        <p:grpSpPr>
          <a:xfrm>
            <a:off x="442051" y="3049118"/>
            <a:ext cx="384810" cy="413384"/>
            <a:chOff x="442051" y="3049118"/>
            <a:chExt cx="384810" cy="413384"/>
          </a:xfrm>
        </p:grpSpPr>
        <p:pic>
          <p:nvPicPr>
            <p:cNvPr id="41" name="object 41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442051" y="3049118"/>
              <a:ext cx="384371" cy="413174"/>
            </a:xfrm>
            <a:prstGeom prst="rect">
              <a:avLst/>
            </a:prstGeom>
          </p:spPr>
        </p:pic>
        <p:sp>
          <p:nvSpPr>
            <p:cNvPr id="42" name="object 42"/>
            <p:cNvSpPr/>
            <p:nvPr/>
          </p:nvSpPr>
          <p:spPr>
            <a:xfrm>
              <a:off x="513488" y="3101493"/>
              <a:ext cx="241935" cy="270510"/>
            </a:xfrm>
            <a:custGeom>
              <a:avLst/>
              <a:gdLst/>
              <a:ahLst/>
              <a:cxnLst/>
              <a:rect l="l" t="t" r="r" b="b"/>
              <a:pathLst>
                <a:path w="241934" h="270510">
                  <a:moveTo>
                    <a:pt x="120747" y="270299"/>
                  </a:moveTo>
                  <a:lnTo>
                    <a:pt x="73746" y="259679"/>
                  </a:lnTo>
                  <a:lnTo>
                    <a:pt x="35365" y="230718"/>
                  </a:lnTo>
                  <a:lnTo>
                    <a:pt x="9488" y="187759"/>
                  </a:lnTo>
                  <a:lnTo>
                    <a:pt x="0" y="135149"/>
                  </a:lnTo>
                  <a:lnTo>
                    <a:pt x="9488" y="82550"/>
                  </a:lnTo>
                  <a:lnTo>
                    <a:pt x="35365" y="39590"/>
                  </a:lnTo>
                  <a:lnTo>
                    <a:pt x="73746" y="10623"/>
                  </a:lnTo>
                  <a:lnTo>
                    <a:pt x="120747" y="0"/>
                  </a:lnTo>
                  <a:lnTo>
                    <a:pt x="144414" y="2622"/>
                  </a:lnTo>
                  <a:lnTo>
                    <a:pt x="187738" y="22717"/>
                  </a:lnTo>
                  <a:lnTo>
                    <a:pt x="221209" y="60172"/>
                  </a:lnTo>
                  <a:lnTo>
                    <a:pt x="239155" y="108657"/>
                  </a:lnTo>
                  <a:lnTo>
                    <a:pt x="241497" y="135149"/>
                  </a:lnTo>
                  <a:lnTo>
                    <a:pt x="232007" y="187759"/>
                  </a:lnTo>
                  <a:lnTo>
                    <a:pt x="206129" y="230718"/>
                  </a:lnTo>
                  <a:lnTo>
                    <a:pt x="167748" y="259679"/>
                  </a:lnTo>
                  <a:lnTo>
                    <a:pt x="120747" y="270299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3" name="object 43"/>
            <p:cNvSpPr/>
            <p:nvPr/>
          </p:nvSpPr>
          <p:spPr>
            <a:xfrm>
              <a:off x="513488" y="3101493"/>
              <a:ext cx="241935" cy="270510"/>
            </a:xfrm>
            <a:custGeom>
              <a:avLst/>
              <a:gdLst/>
              <a:ahLst/>
              <a:cxnLst/>
              <a:rect l="l" t="t" r="r" b="b"/>
              <a:pathLst>
                <a:path w="241934" h="270510">
                  <a:moveTo>
                    <a:pt x="0" y="135149"/>
                  </a:moveTo>
                  <a:lnTo>
                    <a:pt x="9488" y="82550"/>
                  </a:lnTo>
                  <a:lnTo>
                    <a:pt x="35365" y="39590"/>
                  </a:lnTo>
                  <a:lnTo>
                    <a:pt x="73746" y="10623"/>
                  </a:lnTo>
                  <a:lnTo>
                    <a:pt x="120747" y="0"/>
                  </a:lnTo>
                  <a:lnTo>
                    <a:pt x="166955" y="10293"/>
                  </a:lnTo>
                  <a:lnTo>
                    <a:pt x="206129" y="39599"/>
                  </a:lnTo>
                  <a:lnTo>
                    <a:pt x="232305" y="83427"/>
                  </a:lnTo>
                  <a:lnTo>
                    <a:pt x="241497" y="135149"/>
                  </a:lnTo>
                  <a:lnTo>
                    <a:pt x="232007" y="187759"/>
                  </a:lnTo>
                  <a:lnTo>
                    <a:pt x="206129" y="230718"/>
                  </a:lnTo>
                  <a:lnTo>
                    <a:pt x="167748" y="259679"/>
                  </a:lnTo>
                  <a:lnTo>
                    <a:pt x="120747" y="270299"/>
                  </a:lnTo>
                  <a:lnTo>
                    <a:pt x="73746" y="259679"/>
                  </a:lnTo>
                  <a:lnTo>
                    <a:pt x="35365" y="230718"/>
                  </a:lnTo>
                  <a:lnTo>
                    <a:pt x="9488" y="187759"/>
                  </a:lnTo>
                  <a:lnTo>
                    <a:pt x="0" y="135149"/>
                  </a:lnTo>
                  <a:close/>
                </a:path>
              </a:pathLst>
            </a:custGeom>
            <a:ln w="28574">
              <a:solidFill>
                <a:srgbClr val="FFAA1A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44" name="object 44"/>
          <p:cNvSpPr txBox="1"/>
          <p:nvPr/>
        </p:nvSpPr>
        <p:spPr>
          <a:xfrm>
            <a:off x="399674" y="1127985"/>
            <a:ext cx="3818890" cy="2336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962025" algn="ctr">
              <a:lnSpc>
                <a:spcPct val="100000"/>
              </a:lnSpc>
              <a:spcBef>
                <a:spcPts val="100"/>
              </a:spcBef>
            </a:pPr>
            <a:r>
              <a:rPr sz="1400" b="1" spc="14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3</a:t>
            </a:r>
            <a:r>
              <a:rPr sz="1400" b="1" spc="9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mechanisms</a:t>
            </a:r>
            <a:r>
              <a:rPr sz="1400" spc="9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8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to</a:t>
            </a:r>
            <a:r>
              <a:rPr sz="1400" spc="9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5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extend</a:t>
            </a:r>
            <a:r>
              <a:rPr sz="1400" spc="9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-1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models</a:t>
            </a:r>
            <a:endParaRPr sz="1400">
              <a:latin typeface="Arial" panose="020B0604020202090204"/>
              <a:cs typeface="Arial" panose="020B0604020202090204"/>
            </a:endParaRPr>
          </a:p>
          <a:p>
            <a:pPr>
              <a:lnSpc>
                <a:spcPct val="100000"/>
              </a:lnSpc>
              <a:spcBef>
                <a:spcPts val="1180"/>
              </a:spcBef>
            </a:pPr>
            <a:endParaRPr sz="1400">
              <a:latin typeface="Arial" panose="020B0604020202090204"/>
              <a:cs typeface="Arial" panose="020B0604020202090204"/>
            </a:endParaRPr>
          </a:p>
          <a:p>
            <a:pPr marR="945515" algn="ctr">
              <a:lnSpc>
                <a:spcPct val="100000"/>
              </a:lnSpc>
              <a:tabLst>
                <a:tab pos="322580" algn="l"/>
              </a:tabLst>
            </a:pPr>
            <a:r>
              <a:rPr sz="2100" b="1" spc="-1289" baseline="-16000" dirty="0">
                <a:solidFill>
                  <a:srgbClr val="00CDB3"/>
                </a:solidFill>
                <a:latin typeface="Trebuchet MS" panose="020B0703020202090204"/>
                <a:cs typeface="Trebuchet MS" panose="020B0703020202090204"/>
              </a:rPr>
              <a:t>1</a:t>
            </a:r>
            <a:r>
              <a:rPr sz="1200" spc="-5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●</a:t>
            </a:r>
            <a:r>
              <a:rPr sz="120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	</a:t>
            </a:r>
            <a:r>
              <a:rPr sz="1400" b="1" dirty="0">
                <a:solidFill>
                  <a:srgbClr val="00CDB3"/>
                </a:solidFill>
                <a:latin typeface="Arial" panose="020B0604020202090204"/>
                <a:cs typeface="Arial" panose="020B0604020202090204"/>
              </a:rPr>
              <a:t>Extending</a:t>
            </a:r>
            <a:r>
              <a:rPr sz="1400" b="1" spc="225" dirty="0">
                <a:solidFill>
                  <a:srgbClr val="00CDB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existing</a:t>
            </a:r>
            <a:r>
              <a:rPr sz="1400" spc="22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-1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model</a:t>
            </a:r>
            <a:endParaRPr sz="1400">
              <a:latin typeface="Arial" panose="020B0604020202090204"/>
              <a:cs typeface="Arial" panose="020B0604020202090204"/>
            </a:endParaRPr>
          </a:p>
          <a:p>
            <a:pPr>
              <a:lnSpc>
                <a:spcPct val="100000"/>
              </a:lnSpc>
              <a:spcBef>
                <a:spcPts val="1180"/>
              </a:spcBef>
            </a:pPr>
            <a:endParaRPr sz="1400">
              <a:latin typeface="Arial" panose="020B0604020202090204"/>
              <a:cs typeface="Arial" panose="020B0604020202090204"/>
            </a:endParaRPr>
          </a:p>
          <a:p>
            <a:pPr marL="520065" marR="68580" indent="-340360">
              <a:lnSpc>
                <a:spcPct val="100000"/>
              </a:lnSpc>
              <a:tabLst>
                <a:tab pos="520065" algn="l"/>
              </a:tabLst>
            </a:pPr>
            <a:r>
              <a:rPr sz="2100" b="1" spc="-1064" baseline="-16000" dirty="0">
                <a:solidFill>
                  <a:srgbClr val="1AB6F9"/>
                </a:solidFill>
                <a:latin typeface="Trebuchet MS" panose="020B0703020202090204"/>
                <a:cs typeface="Trebuchet MS" panose="020B0703020202090204"/>
              </a:rPr>
              <a:t>2</a:t>
            </a:r>
            <a:r>
              <a:rPr sz="1200" spc="-3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●</a:t>
            </a:r>
            <a:r>
              <a:rPr sz="120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	</a:t>
            </a:r>
            <a:r>
              <a:rPr sz="1400" b="1" dirty="0">
                <a:solidFill>
                  <a:srgbClr val="1AB6F9"/>
                </a:solidFill>
                <a:latin typeface="Arial" panose="020B0604020202090204"/>
                <a:cs typeface="Arial" panose="020B0604020202090204"/>
              </a:rPr>
              <a:t>Creating</a:t>
            </a:r>
            <a:r>
              <a:rPr sz="1400" b="1" spc="155" dirty="0">
                <a:solidFill>
                  <a:srgbClr val="1AB6F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6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new</a:t>
            </a:r>
            <a:r>
              <a:rPr sz="1400" spc="16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model</a:t>
            </a:r>
            <a:r>
              <a:rPr sz="1400" spc="16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5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from</a:t>
            </a:r>
            <a:r>
              <a:rPr sz="1400" spc="16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existing</a:t>
            </a:r>
            <a:r>
              <a:rPr sz="1400" spc="16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-2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one </a:t>
            </a:r>
            <a:r>
              <a:rPr sz="14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and</a:t>
            </a:r>
            <a:r>
              <a:rPr sz="1400" spc="4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5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add</a:t>
            </a:r>
            <a:r>
              <a:rPr sz="1400" spc="4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6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new</a:t>
            </a:r>
            <a:r>
              <a:rPr sz="1400" spc="5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-1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information</a:t>
            </a:r>
            <a:endParaRPr sz="1400">
              <a:latin typeface="Arial" panose="020B0604020202090204"/>
              <a:cs typeface="Arial" panose="020B0604020202090204"/>
            </a:endParaRPr>
          </a:p>
          <a:p>
            <a:pPr>
              <a:lnSpc>
                <a:spcPct val="100000"/>
              </a:lnSpc>
              <a:spcBef>
                <a:spcPts val="925"/>
              </a:spcBef>
            </a:pPr>
            <a:endParaRPr sz="1400">
              <a:latin typeface="Arial" panose="020B0604020202090204"/>
              <a:cs typeface="Arial" panose="020B0604020202090204"/>
            </a:endParaRPr>
          </a:p>
          <a:p>
            <a:pPr marL="520065" marR="109855" indent="-340995">
              <a:lnSpc>
                <a:spcPct val="100000"/>
              </a:lnSpc>
              <a:tabLst>
                <a:tab pos="520065" algn="l"/>
              </a:tabLst>
            </a:pPr>
            <a:r>
              <a:rPr sz="2100" b="1" spc="-1057" baseline="-28000" dirty="0">
                <a:solidFill>
                  <a:srgbClr val="FFAA1A"/>
                </a:solidFill>
                <a:latin typeface="Trebuchet MS" panose="020B0703020202090204"/>
                <a:cs typeface="Trebuchet MS" panose="020B0703020202090204"/>
              </a:rPr>
              <a:t>3</a:t>
            </a:r>
            <a:r>
              <a:rPr sz="1200" spc="-25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●</a:t>
            </a:r>
            <a:r>
              <a:rPr sz="120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	</a:t>
            </a:r>
            <a:r>
              <a:rPr sz="1400" b="1" dirty="0">
                <a:solidFill>
                  <a:srgbClr val="FBB12F"/>
                </a:solidFill>
                <a:latin typeface="Arial" panose="020B0604020202090204"/>
                <a:cs typeface="Arial" panose="020B0604020202090204"/>
              </a:rPr>
              <a:t>Delegating</a:t>
            </a:r>
            <a:r>
              <a:rPr sz="1400" b="1" spc="100" dirty="0">
                <a:solidFill>
                  <a:srgbClr val="FBB12F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some</a:t>
            </a:r>
            <a:r>
              <a:rPr sz="1400" spc="10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8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of</a:t>
            </a:r>
            <a:r>
              <a:rPr sz="1400" spc="1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6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the</a:t>
            </a:r>
            <a:r>
              <a:rPr sz="1400" spc="10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model’s</a:t>
            </a:r>
            <a:r>
              <a:rPr sz="1400" spc="10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-1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fields </a:t>
            </a:r>
            <a:r>
              <a:rPr sz="1400" spc="8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to</a:t>
            </a:r>
            <a:r>
              <a:rPr sz="1400" spc="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4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records</a:t>
            </a:r>
            <a:r>
              <a:rPr sz="14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6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it</a:t>
            </a:r>
            <a:r>
              <a:rPr sz="1400" spc="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-1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contains</a:t>
            </a:r>
            <a:endParaRPr sz="1400">
              <a:latin typeface="Arial" panose="020B0604020202090204"/>
              <a:cs typeface="Arial" panose="020B060402020209020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67124" y="313226"/>
            <a:ext cx="827995" cy="26884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07969" y="2869951"/>
            <a:ext cx="1748103" cy="1586752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60" dirty="0"/>
              <a:t>Class</a:t>
            </a:r>
            <a:r>
              <a:rPr spc="45" dirty="0"/>
              <a:t> </a:t>
            </a:r>
            <a:r>
              <a:rPr spc="-130" dirty="0"/>
              <a:t>inheritance</a:t>
            </a:r>
            <a:endParaRPr spc="-130" dirty="0"/>
          </a:p>
        </p:txBody>
      </p:sp>
      <p:grpSp>
        <p:nvGrpSpPr>
          <p:cNvPr id="5" name="object 5"/>
          <p:cNvGrpSpPr/>
          <p:nvPr/>
        </p:nvGrpSpPr>
        <p:grpSpPr>
          <a:xfrm>
            <a:off x="-19049" y="3581917"/>
            <a:ext cx="2722245" cy="1581150"/>
            <a:chOff x="-19049" y="3581917"/>
            <a:chExt cx="2722245" cy="1581150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730647"/>
              <a:ext cx="2549732" cy="141284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14287" y="3816379"/>
              <a:ext cx="2478292" cy="1341397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0" y="3803642"/>
              <a:ext cx="2468880" cy="1339850"/>
            </a:xfrm>
            <a:custGeom>
              <a:avLst/>
              <a:gdLst/>
              <a:ahLst/>
              <a:cxnLst/>
              <a:rect l="l" t="t" r="r" b="b"/>
              <a:pathLst>
                <a:path w="2468880" h="1339850">
                  <a:moveTo>
                    <a:pt x="0" y="0"/>
                  </a:moveTo>
                  <a:lnTo>
                    <a:pt x="2468749" y="0"/>
                  </a:lnTo>
                  <a:lnTo>
                    <a:pt x="2468749" y="1339847"/>
                  </a:lnTo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329312" y="3581917"/>
              <a:ext cx="373756" cy="373761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478899" y="1225788"/>
            <a:ext cx="308737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We</a:t>
            </a:r>
            <a:r>
              <a:rPr sz="1400" spc="6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have</a:t>
            </a:r>
            <a:r>
              <a:rPr sz="1400" spc="7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a</a:t>
            </a:r>
            <a:r>
              <a:rPr sz="1400" spc="7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simple</a:t>
            </a:r>
            <a:r>
              <a:rPr sz="1400" spc="7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b="1" dirty="0">
                <a:solidFill>
                  <a:srgbClr val="3FA070"/>
                </a:solidFill>
                <a:latin typeface="Arial" panose="020B0604020202090204"/>
                <a:cs typeface="Arial" panose="020B0604020202090204"/>
              </a:rPr>
              <a:t>model</a:t>
            </a:r>
            <a:r>
              <a:rPr sz="1400" b="1" spc="65" dirty="0">
                <a:solidFill>
                  <a:srgbClr val="3FA0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in</a:t>
            </a:r>
            <a:r>
              <a:rPr sz="1400" spc="7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a</a:t>
            </a:r>
            <a:r>
              <a:rPr sz="1400" spc="7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-1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module</a:t>
            </a:r>
            <a:endParaRPr sz="1400">
              <a:latin typeface="Arial" panose="020B0604020202090204"/>
              <a:cs typeface="Arial" panose="020B0604020202090204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5463838" y="409949"/>
            <a:ext cx="2854325" cy="1870075"/>
            <a:chOff x="5463838" y="409949"/>
            <a:chExt cx="2854325" cy="1870075"/>
          </a:xfrm>
        </p:grpSpPr>
        <p:pic>
          <p:nvPicPr>
            <p:cNvPr id="12" name="object 1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463838" y="409949"/>
              <a:ext cx="2853894" cy="1869896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5540038" y="467099"/>
              <a:ext cx="2701925" cy="1717675"/>
            </a:xfrm>
            <a:custGeom>
              <a:avLst/>
              <a:gdLst/>
              <a:ahLst/>
              <a:cxnLst/>
              <a:rect l="l" t="t" r="r" b="b"/>
              <a:pathLst>
                <a:path w="2701925" h="1717675">
                  <a:moveTo>
                    <a:pt x="2597544" y="1717496"/>
                  </a:moveTo>
                  <a:lnTo>
                    <a:pt x="103949" y="1717496"/>
                  </a:lnTo>
                  <a:lnTo>
                    <a:pt x="63492" y="1709326"/>
                  </a:lnTo>
                  <a:lnTo>
                    <a:pt x="30449" y="1687047"/>
                  </a:lnTo>
                  <a:lnTo>
                    <a:pt x="8170" y="1654002"/>
                  </a:lnTo>
                  <a:lnTo>
                    <a:pt x="0" y="1613536"/>
                  </a:lnTo>
                  <a:lnTo>
                    <a:pt x="0" y="103959"/>
                  </a:lnTo>
                  <a:lnTo>
                    <a:pt x="8170" y="63494"/>
                  </a:lnTo>
                  <a:lnTo>
                    <a:pt x="30449" y="30449"/>
                  </a:lnTo>
                  <a:lnTo>
                    <a:pt x="63492" y="8169"/>
                  </a:lnTo>
                  <a:lnTo>
                    <a:pt x="103949" y="0"/>
                  </a:lnTo>
                  <a:lnTo>
                    <a:pt x="2597544" y="0"/>
                  </a:lnTo>
                  <a:lnTo>
                    <a:pt x="2637313" y="7913"/>
                  </a:lnTo>
                  <a:lnTo>
                    <a:pt x="2671044" y="30449"/>
                  </a:lnTo>
                  <a:lnTo>
                    <a:pt x="2693582" y="64175"/>
                  </a:lnTo>
                  <a:lnTo>
                    <a:pt x="2701494" y="103959"/>
                  </a:lnTo>
                  <a:lnTo>
                    <a:pt x="2701494" y="1613536"/>
                  </a:lnTo>
                  <a:lnTo>
                    <a:pt x="2693324" y="1654002"/>
                  </a:lnTo>
                  <a:lnTo>
                    <a:pt x="2671044" y="1687047"/>
                  </a:lnTo>
                  <a:lnTo>
                    <a:pt x="2638002" y="1709326"/>
                  </a:lnTo>
                  <a:lnTo>
                    <a:pt x="2597544" y="1717496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5540038" y="467099"/>
              <a:ext cx="2701925" cy="1717675"/>
            </a:xfrm>
            <a:custGeom>
              <a:avLst/>
              <a:gdLst/>
              <a:ahLst/>
              <a:cxnLst/>
              <a:rect l="l" t="t" r="r" b="b"/>
              <a:pathLst>
                <a:path w="2701925" h="1717675">
                  <a:moveTo>
                    <a:pt x="0" y="103959"/>
                  </a:moveTo>
                  <a:lnTo>
                    <a:pt x="8170" y="63494"/>
                  </a:lnTo>
                  <a:lnTo>
                    <a:pt x="30449" y="30449"/>
                  </a:lnTo>
                  <a:lnTo>
                    <a:pt x="63492" y="8169"/>
                  </a:lnTo>
                  <a:lnTo>
                    <a:pt x="103949" y="0"/>
                  </a:lnTo>
                  <a:lnTo>
                    <a:pt x="2597544" y="0"/>
                  </a:lnTo>
                  <a:lnTo>
                    <a:pt x="2637313" y="7913"/>
                  </a:lnTo>
                  <a:lnTo>
                    <a:pt x="2671044" y="30449"/>
                  </a:lnTo>
                  <a:lnTo>
                    <a:pt x="2693582" y="64175"/>
                  </a:lnTo>
                  <a:lnTo>
                    <a:pt x="2701494" y="103959"/>
                  </a:lnTo>
                  <a:lnTo>
                    <a:pt x="2701494" y="1613536"/>
                  </a:lnTo>
                  <a:lnTo>
                    <a:pt x="2693324" y="1654002"/>
                  </a:lnTo>
                  <a:lnTo>
                    <a:pt x="2671044" y="1687047"/>
                  </a:lnTo>
                  <a:lnTo>
                    <a:pt x="2638002" y="1709326"/>
                  </a:lnTo>
                  <a:lnTo>
                    <a:pt x="2597544" y="1717496"/>
                  </a:lnTo>
                  <a:lnTo>
                    <a:pt x="103949" y="1717496"/>
                  </a:lnTo>
                  <a:lnTo>
                    <a:pt x="63492" y="1709326"/>
                  </a:lnTo>
                  <a:lnTo>
                    <a:pt x="30449" y="1687047"/>
                  </a:lnTo>
                  <a:lnTo>
                    <a:pt x="8170" y="1654002"/>
                  </a:lnTo>
                  <a:lnTo>
                    <a:pt x="0" y="1613536"/>
                  </a:lnTo>
                  <a:lnTo>
                    <a:pt x="0" y="103959"/>
                  </a:lnTo>
                  <a:close/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5" name="object 15"/>
          <p:cNvSpPr txBox="1"/>
          <p:nvPr/>
        </p:nvSpPr>
        <p:spPr>
          <a:xfrm>
            <a:off x="5689267" y="1048028"/>
            <a:ext cx="1972945" cy="499109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0"/>
              </a:spcBef>
            </a:pPr>
            <a:r>
              <a:rPr sz="900" dirty="0">
                <a:solidFill>
                  <a:srgbClr val="AA0D91"/>
                </a:solidFill>
                <a:latin typeface="IBM 3270"/>
                <a:cs typeface="IBM 3270"/>
              </a:rPr>
              <a:t>class</a:t>
            </a:r>
            <a:r>
              <a:rPr sz="900" spc="10" dirty="0">
                <a:solidFill>
                  <a:srgbClr val="AA0D91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5B2699"/>
                </a:solidFill>
                <a:latin typeface="IBM 3270"/>
                <a:cs typeface="IBM 3270"/>
              </a:rPr>
              <a:t>TestModel(models.Model)</a:t>
            </a:r>
            <a:r>
              <a:rPr sz="900" spc="-10" dirty="0">
                <a:latin typeface="IBM 3270"/>
                <a:cs typeface="IBM 3270"/>
              </a:rPr>
              <a:t>:</a:t>
            </a:r>
            <a:endParaRPr sz="900">
              <a:latin typeface="IBM 3270"/>
              <a:cs typeface="IBM 3270"/>
            </a:endParaRPr>
          </a:p>
          <a:p>
            <a:pPr marL="263525">
              <a:lnSpc>
                <a:spcPct val="100000"/>
              </a:lnSpc>
              <a:spcBef>
                <a:spcPts val="160"/>
              </a:spcBef>
            </a:pP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_name</a:t>
            </a:r>
            <a:r>
              <a:rPr sz="900" spc="5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=</a:t>
            </a:r>
            <a:r>
              <a:rPr sz="900" spc="15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3FA070"/>
                </a:solidFill>
                <a:latin typeface="IBM 3270"/>
                <a:cs typeface="IBM 3270"/>
              </a:rPr>
              <a:t>"test.model"</a:t>
            </a:r>
            <a:endParaRPr sz="900">
              <a:latin typeface="IBM 3270"/>
              <a:cs typeface="IBM 3270"/>
            </a:endParaRPr>
          </a:p>
          <a:p>
            <a:pPr marL="263525">
              <a:lnSpc>
                <a:spcPct val="100000"/>
              </a:lnSpc>
              <a:spcBef>
                <a:spcPts val="165"/>
              </a:spcBef>
            </a:pP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_description</a:t>
            </a:r>
            <a:r>
              <a:rPr sz="900" spc="5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=</a:t>
            </a:r>
            <a:r>
              <a:rPr sz="900" spc="20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3FA070"/>
                </a:solidFill>
                <a:latin typeface="IBM 3270"/>
                <a:cs typeface="IBM 3270"/>
              </a:rPr>
              <a:t>"Test</a:t>
            </a:r>
            <a:r>
              <a:rPr sz="900" spc="10" dirty="0">
                <a:solidFill>
                  <a:srgbClr val="3FA070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3FA070"/>
                </a:solidFill>
                <a:latin typeface="IBM 3270"/>
                <a:cs typeface="IBM 3270"/>
              </a:rPr>
              <a:t>Model"</a:t>
            </a:r>
            <a:endParaRPr sz="900">
              <a:latin typeface="IBM 3270"/>
              <a:cs typeface="IBM 3270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940637" y="1678963"/>
            <a:ext cx="1468755" cy="3409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000"/>
              </a:lnSpc>
              <a:spcBef>
                <a:spcPts val="100"/>
              </a:spcBef>
            </a:pPr>
            <a:r>
              <a:rPr sz="900" b="1" spc="6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field_1</a:t>
            </a:r>
            <a:r>
              <a:rPr sz="900" b="1" spc="21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900" b="1" spc="220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7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fields.Char() </a:t>
            </a:r>
            <a:r>
              <a:rPr sz="900" b="1" spc="6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field_2</a:t>
            </a:r>
            <a:r>
              <a:rPr sz="900" b="1" spc="21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900" b="1" spc="220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7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fields.Char()</a:t>
            </a:r>
            <a:endParaRPr sz="900">
              <a:latin typeface="Trebuchet MS" panose="020B0703020202090204"/>
              <a:cs typeface="Trebuchet MS" panose="020B0703020202090204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035663" y="10833"/>
            <a:ext cx="2626360" cy="747395"/>
          </a:xfrm>
          <a:prstGeom prst="rect">
            <a:avLst/>
          </a:prstGeom>
        </p:spPr>
        <p:txBody>
          <a:bodyPr vert="horz" wrap="square" lIns="0" tIns="1892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90"/>
              </a:spcBef>
            </a:pPr>
            <a:r>
              <a:rPr sz="2200" b="1" i="1" spc="-195" dirty="0">
                <a:solidFill>
                  <a:srgbClr val="1AB6F9"/>
                </a:solidFill>
                <a:latin typeface="Liberation Sans Narrow"/>
                <a:cs typeface="Liberation Sans Narrow"/>
              </a:rPr>
              <a:t>Module</a:t>
            </a:r>
            <a:r>
              <a:rPr sz="2200" b="1" i="1" spc="65" dirty="0">
                <a:solidFill>
                  <a:srgbClr val="1AB6F9"/>
                </a:solidFill>
                <a:latin typeface="Liberation Sans Narrow"/>
                <a:cs typeface="Liberation Sans Narrow"/>
              </a:rPr>
              <a:t> </a:t>
            </a:r>
            <a:r>
              <a:rPr sz="2200" b="1" i="1" spc="-50" dirty="0">
                <a:solidFill>
                  <a:srgbClr val="1AB6F9"/>
                </a:solidFill>
                <a:latin typeface="Liberation Sans Narrow"/>
                <a:cs typeface="Liberation Sans Narrow"/>
              </a:rPr>
              <a:t>A</a:t>
            </a:r>
            <a:endParaRPr sz="2200">
              <a:latin typeface="Liberation Sans Narrow"/>
              <a:cs typeface="Liberation Sans Narrow"/>
            </a:endParaRPr>
          </a:p>
          <a:p>
            <a:pPr marL="666115">
              <a:lnSpc>
                <a:spcPct val="100000"/>
              </a:lnSpc>
              <a:spcBef>
                <a:spcPts val="570"/>
              </a:spcBef>
            </a:pPr>
            <a:r>
              <a:rPr sz="900" dirty="0">
                <a:solidFill>
                  <a:srgbClr val="AA0D91"/>
                </a:solidFill>
                <a:latin typeface="IBM 3270"/>
                <a:cs typeface="IBM 3270"/>
              </a:rPr>
              <a:t>from</a:t>
            </a:r>
            <a:r>
              <a:rPr sz="900" spc="10" dirty="0">
                <a:solidFill>
                  <a:srgbClr val="AA0D91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odoo</a:t>
            </a:r>
            <a:r>
              <a:rPr sz="900" spc="15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AA0D91"/>
                </a:solidFill>
                <a:latin typeface="IBM 3270"/>
                <a:cs typeface="IBM 3270"/>
              </a:rPr>
              <a:t>import</a:t>
            </a:r>
            <a:r>
              <a:rPr sz="900" spc="15" dirty="0">
                <a:solidFill>
                  <a:srgbClr val="AA0D91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fields,</a:t>
            </a:r>
            <a:r>
              <a:rPr sz="900" spc="10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595959"/>
                </a:solidFill>
                <a:latin typeface="IBM 3270"/>
                <a:cs typeface="IBM 3270"/>
              </a:rPr>
              <a:t>models</a:t>
            </a:r>
            <a:endParaRPr sz="900">
              <a:latin typeface="IBM 3270"/>
              <a:cs typeface="IBM 3270"/>
            </a:endParaRPr>
          </a:p>
        </p:txBody>
      </p:sp>
      <p:pic>
        <p:nvPicPr>
          <p:cNvPr id="18" name="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3911717" y="1281279"/>
            <a:ext cx="885523" cy="700653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264859" y="2509312"/>
            <a:ext cx="393874" cy="458479"/>
          </a:xfrm>
          <a:prstGeom prst="rect">
            <a:avLst/>
          </a:prstGeom>
        </p:spPr>
      </p:pic>
      <p:pic>
        <p:nvPicPr>
          <p:cNvPr id="20" name="object 20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6726551" y="3495126"/>
            <a:ext cx="436155" cy="458866"/>
          </a:xfrm>
          <a:prstGeom prst="rect">
            <a:avLst/>
          </a:prstGeom>
        </p:spPr>
      </p:pic>
      <p:sp>
        <p:nvSpPr>
          <p:cNvPr id="21" name="object 21">
            <a:hlinkClick r:id="rId10"/>
          </p:cNvPr>
          <p:cNvSpPr/>
          <p:nvPr/>
        </p:nvSpPr>
        <p:spPr>
          <a:xfrm>
            <a:off x="1052622" y="1895846"/>
            <a:ext cx="1318260" cy="277495"/>
          </a:xfrm>
          <a:custGeom>
            <a:avLst/>
            <a:gdLst/>
            <a:ahLst/>
            <a:cxnLst/>
            <a:rect l="l" t="t" r="r" b="b"/>
            <a:pathLst>
              <a:path w="1318260" h="277494">
                <a:moveTo>
                  <a:pt x="1179147" y="277499"/>
                </a:moveTo>
                <a:lnTo>
                  <a:pt x="138749" y="277499"/>
                </a:lnTo>
                <a:lnTo>
                  <a:pt x="94893" y="270425"/>
                </a:lnTo>
                <a:lnTo>
                  <a:pt x="56805" y="250728"/>
                </a:lnTo>
                <a:lnTo>
                  <a:pt x="26770" y="220693"/>
                </a:lnTo>
                <a:lnTo>
                  <a:pt x="7073" y="182605"/>
                </a:lnTo>
                <a:lnTo>
                  <a:pt x="0" y="138749"/>
                </a:lnTo>
                <a:lnTo>
                  <a:pt x="7073" y="94893"/>
                </a:lnTo>
                <a:lnTo>
                  <a:pt x="26770" y="56805"/>
                </a:lnTo>
                <a:lnTo>
                  <a:pt x="56805" y="26770"/>
                </a:lnTo>
                <a:lnTo>
                  <a:pt x="94893" y="7073"/>
                </a:lnTo>
                <a:lnTo>
                  <a:pt x="138749" y="0"/>
                </a:lnTo>
                <a:lnTo>
                  <a:pt x="1179147" y="0"/>
                </a:lnTo>
                <a:lnTo>
                  <a:pt x="1232244" y="10561"/>
                </a:lnTo>
                <a:lnTo>
                  <a:pt x="1277257" y="40639"/>
                </a:lnTo>
                <a:lnTo>
                  <a:pt x="1307335" y="85652"/>
                </a:lnTo>
                <a:lnTo>
                  <a:pt x="1317897" y="138749"/>
                </a:lnTo>
                <a:lnTo>
                  <a:pt x="1310823" y="182605"/>
                </a:lnTo>
                <a:lnTo>
                  <a:pt x="1291126" y="220693"/>
                </a:lnTo>
                <a:lnTo>
                  <a:pt x="1261091" y="250728"/>
                </a:lnTo>
                <a:lnTo>
                  <a:pt x="1223003" y="270425"/>
                </a:lnTo>
                <a:lnTo>
                  <a:pt x="1179147" y="277499"/>
                </a:lnTo>
                <a:close/>
              </a:path>
            </a:pathLst>
          </a:custGeom>
          <a:solidFill>
            <a:srgbClr val="017E8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2" name="object 22"/>
          <p:cNvSpPr txBox="1"/>
          <p:nvPr/>
        </p:nvSpPr>
        <p:spPr>
          <a:xfrm>
            <a:off x="1324277" y="1940617"/>
            <a:ext cx="774065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b="1" spc="-10" dirty="0">
                <a:solidFill>
                  <a:srgbClr val="FFFFFF"/>
                </a:solidFill>
                <a:latin typeface="Arial" panose="020B0604020202090204"/>
                <a:cs typeface="Arial" panose="020B0604020202090204"/>
                <a:hlinkClick r:id="rId10"/>
              </a:rPr>
              <a:t>CLICK</a:t>
            </a:r>
            <a:r>
              <a:rPr sz="1000" b="1" spc="-55" dirty="0">
                <a:solidFill>
                  <a:srgbClr val="FFFFFF"/>
                </a:solidFill>
                <a:latin typeface="Arial" panose="020B0604020202090204"/>
                <a:cs typeface="Arial" panose="020B0604020202090204"/>
                <a:hlinkClick r:id="rId10"/>
              </a:rPr>
              <a:t> </a:t>
            </a:r>
            <a:r>
              <a:rPr sz="1000" b="1" spc="-25" dirty="0">
                <a:solidFill>
                  <a:srgbClr val="FFFFFF"/>
                </a:solidFill>
                <a:latin typeface="Arial" panose="020B0604020202090204"/>
                <a:cs typeface="Arial" panose="020B0604020202090204"/>
                <a:hlinkClick r:id="rId10"/>
              </a:rPr>
              <a:t>HERE</a:t>
            </a:r>
            <a:endParaRPr sz="1000">
              <a:latin typeface="Arial" panose="020B0604020202090204"/>
              <a:cs typeface="Arial" panose="020B06040202020902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3023219" y="2878020"/>
            <a:ext cx="1733899" cy="1600525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-19049" y="3581917"/>
            <a:ext cx="2722245" cy="1581150"/>
            <a:chOff x="-19049" y="3581917"/>
            <a:chExt cx="2722245" cy="158115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730647"/>
              <a:ext cx="2549732" cy="141284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4287" y="3816379"/>
              <a:ext cx="2478292" cy="1341397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0" y="3803642"/>
              <a:ext cx="2468880" cy="1339850"/>
            </a:xfrm>
            <a:custGeom>
              <a:avLst/>
              <a:gdLst/>
              <a:ahLst/>
              <a:cxnLst/>
              <a:rect l="l" t="t" r="r" b="b"/>
              <a:pathLst>
                <a:path w="2468880" h="1339850">
                  <a:moveTo>
                    <a:pt x="0" y="0"/>
                  </a:moveTo>
                  <a:lnTo>
                    <a:pt x="2468749" y="0"/>
                  </a:lnTo>
                  <a:lnTo>
                    <a:pt x="2468749" y="1339847"/>
                  </a:lnTo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329312" y="3581917"/>
              <a:ext cx="373756" cy="373761"/>
            </a:xfrm>
            <a:prstGeom prst="rect">
              <a:avLst/>
            </a:prstGeom>
          </p:spPr>
        </p:pic>
      </p:grpSp>
      <p:grpSp>
        <p:nvGrpSpPr>
          <p:cNvPr id="8" name="object 8"/>
          <p:cNvGrpSpPr/>
          <p:nvPr/>
        </p:nvGrpSpPr>
        <p:grpSpPr>
          <a:xfrm>
            <a:off x="5463838" y="409949"/>
            <a:ext cx="2854325" cy="1870075"/>
            <a:chOff x="5463838" y="409949"/>
            <a:chExt cx="2854325" cy="1870075"/>
          </a:xfrm>
        </p:grpSpPr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463838" y="409949"/>
              <a:ext cx="2853894" cy="1869896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540038" y="467099"/>
              <a:ext cx="2701925" cy="1717675"/>
            </a:xfrm>
            <a:custGeom>
              <a:avLst/>
              <a:gdLst/>
              <a:ahLst/>
              <a:cxnLst/>
              <a:rect l="l" t="t" r="r" b="b"/>
              <a:pathLst>
                <a:path w="2701925" h="1717675">
                  <a:moveTo>
                    <a:pt x="2597544" y="1717496"/>
                  </a:moveTo>
                  <a:lnTo>
                    <a:pt x="103949" y="1717496"/>
                  </a:lnTo>
                  <a:lnTo>
                    <a:pt x="63492" y="1709326"/>
                  </a:lnTo>
                  <a:lnTo>
                    <a:pt x="30449" y="1687047"/>
                  </a:lnTo>
                  <a:lnTo>
                    <a:pt x="8170" y="1654002"/>
                  </a:lnTo>
                  <a:lnTo>
                    <a:pt x="0" y="1613536"/>
                  </a:lnTo>
                  <a:lnTo>
                    <a:pt x="0" y="103959"/>
                  </a:lnTo>
                  <a:lnTo>
                    <a:pt x="8170" y="63494"/>
                  </a:lnTo>
                  <a:lnTo>
                    <a:pt x="30449" y="30449"/>
                  </a:lnTo>
                  <a:lnTo>
                    <a:pt x="63492" y="8169"/>
                  </a:lnTo>
                  <a:lnTo>
                    <a:pt x="103949" y="0"/>
                  </a:lnTo>
                  <a:lnTo>
                    <a:pt x="2597544" y="0"/>
                  </a:lnTo>
                  <a:lnTo>
                    <a:pt x="2637313" y="7913"/>
                  </a:lnTo>
                  <a:lnTo>
                    <a:pt x="2671044" y="30449"/>
                  </a:lnTo>
                  <a:lnTo>
                    <a:pt x="2693582" y="64175"/>
                  </a:lnTo>
                  <a:lnTo>
                    <a:pt x="2701494" y="103959"/>
                  </a:lnTo>
                  <a:lnTo>
                    <a:pt x="2701494" y="1613536"/>
                  </a:lnTo>
                  <a:lnTo>
                    <a:pt x="2693324" y="1654002"/>
                  </a:lnTo>
                  <a:lnTo>
                    <a:pt x="2671044" y="1687047"/>
                  </a:lnTo>
                  <a:lnTo>
                    <a:pt x="2638002" y="1709326"/>
                  </a:lnTo>
                  <a:lnTo>
                    <a:pt x="2597544" y="1717496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5540038" y="467099"/>
              <a:ext cx="2701925" cy="1717675"/>
            </a:xfrm>
            <a:custGeom>
              <a:avLst/>
              <a:gdLst/>
              <a:ahLst/>
              <a:cxnLst/>
              <a:rect l="l" t="t" r="r" b="b"/>
              <a:pathLst>
                <a:path w="2701925" h="1717675">
                  <a:moveTo>
                    <a:pt x="0" y="103959"/>
                  </a:moveTo>
                  <a:lnTo>
                    <a:pt x="8170" y="63494"/>
                  </a:lnTo>
                  <a:lnTo>
                    <a:pt x="30449" y="30449"/>
                  </a:lnTo>
                  <a:lnTo>
                    <a:pt x="63492" y="8169"/>
                  </a:lnTo>
                  <a:lnTo>
                    <a:pt x="103949" y="0"/>
                  </a:lnTo>
                  <a:lnTo>
                    <a:pt x="2597544" y="0"/>
                  </a:lnTo>
                  <a:lnTo>
                    <a:pt x="2637313" y="7913"/>
                  </a:lnTo>
                  <a:lnTo>
                    <a:pt x="2671044" y="30449"/>
                  </a:lnTo>
                  <a:lnTo>
                    <a:pt x="2693582" y="64175"/>
                  </a:lnTo>
                  <a:lnTo>
                    <a:pt x="2701494" y="103959"/>
                  </a:lnTo>
                  <a:lnTo>
                    <a:pt x="2701494" y="1613536"/>
                  </a:lnTo>
                  <a:lnTo>
                    <a:pt x="2693324" y="1654002"/>
                  </a:lnTo>
                  <a:lnTo>
                    <a:pt x="2671044" y="1687047"/>
                  </a:lnTo>
                  <a:lnTo>
                    <a:pt x="2638002" y="1709326"/>
                  </a:lnTo>
                  <a:lnTo>
                    <a:pt x="2597544" y="1717496"/>
                  </a:lnTo>
                  <a:lnTo>
                    <a:pt x="103949" y="1717496"/>
                  </a:lnTo>
                  <a:lnTo>
                    <a:pt x="63492" y="1709326"/>
                  </a:lnTo>
                  <a:lnTo>
                    <a:pt x="30449" y="1687047"/>
                  </a:lnTo>
                  <a:lnTo>
                    <a:pt x="8170" y="1654002"/>
                  </a:lnTo>
                  <a:lnTo>
                    <a:pt x="0" y="1613536"/>
                  </a:lnTo>
                  <a:lnTo>
                    <a:pt x="0" y="103959"/>
                  </a:lnTo>
                  <a:close/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 txBox="1"/>
          <p:nvPr/>
        </p:nvSpPr>
        <p:spPr>
          <a:xfrm>
            <a:off x="5689267" y="1048028"/>
            <a:ext cx="1972945" cy="499109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0"/>
              </a:spcBef>
            </a:pPr>
            <a:r>
              <a:rPr sz="900" dirty="0">
                <a:solidFill>
                  <a:srgbClr val="AA0D91"/>
                </a:solidFill>
                <a:latin typeface="IBM 3270"/>
                <a:cs typeface="IBM 3270"/>
              </a:rPr>
              <a:t>class</a:t>
            </a:r>
            <a:r>
              <a:rPr sz="900" spc="10" dirty="0">
                <a:solidFill>
                  <a:srgbClr val="AA0D91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5B2699"/>
                </a:solidFill>
                <a:latin typeface="IBM 3270"/>
                <a:cs typeface="IBM 3270"/>
              </a:rPr>
              <a:t>TestModel(models.Model)</a:t>
            </a:r>
            <a:r>
              <a:rPr sz="900" spc="-10" dirty="0">
                <a:latin typeface="IBM 3270"/>
                <a:cs typeface="IBM 3270"/>
              </a:rPr>
              <a:t>:</a:t>
            </a:r>
            <a:endParaRPr sz="900">
              <a:latin typeface="IBM 3270"/>
              <a:cs typeface="IBM 3270"/>
            </a:endParaRPr>
          </a:p>
          <a:p>
            <a:pPr marL="263525">
              <a:lnSpc>
                <a:spcPct val="100000"/>
              </a:lnSpc>
              <a:spcBef>
                <a:spcPts val="160"/>
              </a:spcBef>
            </a:pP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_name</a:t>
            </a:r>
            <a:r>
              <a:rPr sz="900" spc="5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=</a:t>
            </a:r>
            <a:r>
              <a:rPr sz="900" spc="15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3FA070"/>
                </a:solidFill>
                <a:latin typeface="IBM 3270"/>
                <a:cs typeface="IBM 3270"/>
              </a:rPr>
              <a:t>"test.model"</a:t>
            </a:r>
            <a:endParaRPr sz="900">
              <a:latin typeface="IBM 3270"/>
              <a:cs typeface="IBM 3270"/>
            </a:endParaRPr>
          </a:p>
          <a:p>
            <a:pPr marL="263525">
              <a:lnSpc>
                <a:spcPct val="100000"/>
              </a:lnSpc>
              <a:spcBef>
                <a:spcPts val="165"/>
              </a:spcBef>
            </a:pP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_description</a:t>
            </a:r>
            <a:r>
              <a:rPr sz="900" spc="5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=</a:t>
            </a:r>
            <a:r>
              <a:rPr sz="900" spc="20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3FA070"/>
                </a:solidFill>
                <a:latin typeface="IBM 3270"/>
                <a:cs typeface="IBM 3270"/>
              </a:rPr>
              <a:t>"Test</a:t>
            </a:r>
            <a:r>
              <a:rPr sz="900" spc="10" dirty="0">
                <a:solidFill>
                  <a:srgbClr val="3FA070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3FA070"/>
                </a:solidFill>
                <a:latin typeface="IBM 3270"/>
                <a:cs typeface="IBM 3270"/>
              </a:rPr>
              <a:t>Model"</a:t>
            </a:r>
            <a:endParaRPr sz="900">
              <a:latin typeface="IBM 3270"/>
              <a:cs typeface="IBM 3270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940637" y="1678963"/>
            <a:ext cx="1468755" cy="3409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000"/>
              </a:lnSpc>
              <a:spcBef>
                <a:spcPts val="100"/>
              </a:spcBef>
            </a:pPr>
            <a:r>
              <a:rPr sz="900" b="1" spc="6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field_1</a:t>
            </a:r>
            <a:r>
              <a:rPr sz="900" b="1" spc="21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900" b="1" spc="220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7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fields.Char() </a:t>
            </a:r>
            <a:r>
              <a:rPr sz="900" b="1" spc="6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field_2</a:t>
            </a:r>
            <a:r>
              <a:rPr sz="900" b="1" spc="21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900" b="1" spc="220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7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fields.Char()</a:t>
            </a:r>
            <a:endParaRPr sz="900">
              <a:latin typeface="Trebuchet MS" panose="020B0703020202090204"/>
              <a:cs typeface="Trebuchet MS" panose="020B0703020202090204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035663" y="10833"/>
            <a:ext cx="2626360" cy="747395"/>
          </a:xfrm>
          <a:prstGeom prst="rect">
            <a:avLst/>
          </a:prstGeom>
        </p:spPr>
        <p:txBody>
          <a:bodyPr vert="horz" wrap="square" lIns="0" tIns="1892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90"/>
              </a:spcBef>
            </a:pPr>
            <a:r>
              <a:rPr sz="2200" b="1" i="1" spc="-195" dirty="0">
                <a:solidFill>
                  <a:srgbClr val="1AB6F9"/>
                </a:solidFill>
                <a:latin typeface="Liberation Sans Narrow"/>
                <a:cs typeface="Liberation Sans Narrow"/>
              </a:rPr>
              <a:t>Module</a:t>
            </a:r>
            <a:r>
              <a:rPr sz="2200" b="1" i="1" spc="65" dirty="0">
                <a:solidFill>
                  <a:srgbClr val="1AB6F9"/>
                </a:solidFill>
                <a:latin typeface="Liberation Sans Narrow"/>
                <a:cs typeface="Liberation Sans Narrow"/>
              </a:rPr>
              <a:t> </a:t>
            </a:r>
            <a:r>
              <a:rPr sz="2200" b="1" i="1" spc="-50" dirty="0">
                <a:solidFill>
                  <a:srgbClr val="1AB6F9"/>
                </a:solidFill>
                <a:latin typeface="Liberation Sans Narrow"/>
                <a:cs typeface="Liberation Sans Narrow"/>
              </a:rPr>
              <a:t>A</a:t>
            </a:r>
            <a:endParaRPr sz="2200">
              <a:latin typeface="Liberation Sans Narrow"/>
              <a:cs typeface="Liberation Sans Narrow"/>
            </a:endParaRPr>
          </a:p>
          <a:p>
            <a:pPr marL="666115">
              <a:lnSpc>
                <a:spcPct val="100000"/>
              </a:lnSpc>
              <a:spcBef>
                <a:spcPts val="570"/>
              </a:spcBef>
            </a:pPr>
            <a:r>
              <a:rPr sz="900" dirty="0">
                <a:solidFill>
                  <a:srgbClr val="AA0D91"/>
                </a:solidFill>
                <a:latin typeface="IBM 3270"/>
                <a:cs typeface="IBM 3270"/>
              </a:rPr>
              <a:t>from</a:t>
            </a:r>
            <a:r>
              <a:rPr sz="900" spc="10" dirty="0">
                <a:solidFill>
                  <a:srgbClr val="AA0D91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odoo</a:t>
            </a:r>
            <a:r>
              <a:rPr sz="900" spc="15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AA0D91"/>
                </a:solidFill>
                <a:latin typeface="IBM 3270"/>
                <a:cs typeface="IBM 3270"/>
              </a:rPr>
              <a:t>import</a:t>
            </a:r>
            <a:r>
              <a:rPr sz="900" spc="15" dirty="0">
                <a:solidFill>
                  <a:srgbClr val="AA0D91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fields,</a:t>
            </a:r>
            <a:r>
              <a:rPr sz="900" spc="10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595959"/>
                </a:solidFill>
                <a:latin typeface="IBM 3270"/>
                <a:cs typeface="IBM 3270"/>
              </a:rPr>
              <a:t>models</a:t>
            </a:r>
            <a:endParaRPr sz="900">
              <a:latin typeface="IBM 3270"/>
              <a:cs typeface="IBM 3270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5458138" y="2933069"/>
            <a:ext cx="2854325" cy="1481455"/>
            <a:chOff x="5458138" y="2933069"/>
            <a:chExt cx="2854325" cy="1481455"/>
          </a:xfrm>
        </p:grpSpPr>
        <p:pic>
          <p:nvPicPr>
            <p:cNvPr id="16" name="object 16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458138" y="2933069"/>
              <a:ext cx="2853894" cy="1481097"/>
            </a:xfrm>
            <a:prstGeom prst="rect">
              <a:avLst/>
            </a:prstGeom>
          </p:spPr>
        </p:pic>
        <p:sp>
          <p:nvSpPr>
            <p:cNvPr id="17" name="object 17"/>
            <p:cNvSpPr/>
            <p:nvPr/>
          </p:nvSpPr>
          <p:spPr>
            <a:xfrm>
              <a:off x="5534338" y="2990219"/>
              <a:ext cx="2701925" cy="1329055"/>
            </a:xfrm>
            <a:custGeom>
              <a:avLst/>
              <a:gdLst/>
              <a:ahLst/>
              <a:cxnLst/>
              <a:rect l="l" t="t" r="r" b="b"/>
              <a:pathLst>
                <a:path w="2701925" h="1329054">
                  <a:moveTo>
                    <a:pt x="2621069" y="1328697"/>
                  </a:moveTo>
                  <a:lnTo>
                    <a:pt x="80424" y="1328697"/>
                  </a:lnTo>
                  <a:lnTo>
                    <a:pt x="49116" y="1322378"/>
                  </a:lnTo>
                  <a:lnTo>
                    <a:pt x="23553" y="1305144"/>
                  </a:lnTo>
                  <a:lnTo>
                    <a:pt x="6319" y="1279580"/>
                  </a:lnTo>
                  <a:lnTo>
                    <a:pt x="0" y="1248272"/>
                  </a:lnTo>
                  <a:lnTo>
                    <a:pt x="0" y="80424"/>
                  </a:lnTo>
                  <a:lnTo>
                    <a:pt x="6319" y="49116"/>
                  </a:lnTo>
                  <a:lnTo>
                    <a:pt x="23553" y="23553"/>
                  </a:lnTo>
                  <a:lnTo>
                    <a:pt x="49116" y="6319"/>
                  </a:lnTo>
                  <a:lnTo>
                    <a:pt x="80424" y="0"/>
                  </a:lnTo>
                  <a:lnTo>
                    <a:pt x="2621069" y="0"/>
                  </a:lnTo>
                  <a:lnTo>
                    <a:pt x="2665686" y="13510"/>
                  </a:lnTo>
                  <a:lnTo>
                    <a:pt x="2695372" y="49653"/>
                  </a:lnTo>
                  <a:lnTo>
                    <a:pt x="2701494" y="80424"/>
                  </a:lnTo>
                  <a:lnTo>
                    <a:pt x="2701494" y="1248272"/>
                  </a:lnTo>
                  <a:lnTo>
                    <a:pt x="2695175" y="1279580"/>
                  </a:lnTo>
                  <a:lnTo>
                    <a:pt x="2677941" y="1305144"/>
                  </a:lnTo>
                  <a:lnTo>
                    <a:pt x="2652377" y="1322378"/>
                  </a:lnTo>
                  <a:lnTo>
                    <a:pt x="2621069" y="1328697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/>
            <p:cNvSpPr/>
            <p:nvPr/>
          </p:nvSpPr>
          <p:spPr>
            <a:xfrm>
              <a:off x="5534338" y="2990219"/>
              <a:ext cx="2701925" cy="1329055"/>
            </a:xfrm>
            <a:custGeom>
              <a:avLst/>
              <a:gdLst/>
              <a:ahLst/>
              <a:cxnLst/>
              <a:rect l="l" t="t" r="r" b="b"/>
              <a:pathLst>
                <a:path w="2701925" h="1329054">
                  <a:moveTo>
                    <a:pt x="0" y="80424"/>
                  </a:moveTo>
                  <a:lnTo>
                    <a:pt x="6319" y="49116"/>
                  </a:lnTo>
                  <a:lnTo>
                    <a:pt x="23553" y="23553"/>
                  </a:lnTo>
                  <a:lnTo>
                    <a:pt x="49116" y="6319"/>
                  </a:lnTo>
                  <a:lnTo>
                    <a:pt x="80424" y="0"/>
                  </a:lnTo>
                  <a:lnTo>
                    <a:pt x="2621069" y="0"/>
                  </a:lnTo>
                  <a:lnTo>
                    <a:pt x="2665686" y="13510"/>
                  </a:lnTo>
                  <a:lnTo>
                    <a:pt x="2695372" y="49653"/>
                  </a:lnTo>
                  <a:lnTo>
                    <a:pt x="2701494" y="80424"/>
                  </a:lnTo>
                  <a:lnTo>
                    <a:pt x="2701494" y="1248272"/>
                  </a:lnTo>
                  <a:lnTo>
                    <a:pt x="2695175" y="1279580"/>
                  </a:lnTo>
                  <a:lnTo>
                    <a:pt x="2677941" y="1305144"/>
                  </a:lnTo>
                  <a:lnTo>
                    <a:pt x="2652377" y="1322378"/>
                  </a:lnTo>
                  <a:lnTo>
                    <a:pt x="2621069" y="1328697"/>
                  </a:lnTo>
                  <a:lnTo>
                    <a:pt x="80424" y="1328697"/>
                  </a:lnTo>
                  <a:lnTo>
                    <a:pt x="49116" y="1322378"/>
                  </a:lnTo>
                  <a:lnTo>
                    <a:pt x="23553" y="1305144"/>
                  </a:lnTo>
                  <a:lnTo>
                    <a:pt x="6319" y="1279580"/>
                  </a:lnTo>
                  <a:lnTo>
                    <a:pt x="0" y="1248272"/>
                  </a:lnTo>
                  <a:lnTo>
                    <a:pt x="0" y="80424"/>
                  </a:lnTo>
                  <a:close/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9" name="object 19"/>
          <p:cNvSpPr txBox="1"/>
          <p:nvPr/>
        </p:nvSpPr>
        <p:spPr>
          <a:xfrm>
            <a:off x="478899" y="2001128"/>
            <a:ext cx="7177405" cy="22269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latin typeface="Arial" panose="020B0604020202090204"/>
                <a:cs typeface="Arial" panose="020B0604020202090204"/>
              </a:rPr>
              <a:t>→</a:t>
            </a:r>
            <a:r>
              <a:rPr sz="1400" spc="90" dirty="0">
                <a:latin typeface="Arial" panose="020B0604020202090204"/>
                <a:cs typeface="Arial" panose="020B0604020202090204"/>
              </a:rPr>
              <a:t> </a:t>
            </a:r>
            <a:r>
              <a:rPr sz="1100" b="1" dirty="0">
                <a:solidFill>
                  <a:srgbClr val="3FA070"/>
                </a:solidFill>
                <a:latin typeface="Trebuchet MS" panose="020B0703020202090204"/>
                <a:cs typeface="Trebuchet MS" panose="020B0703020202090204"/>
              </a:rPr>
              <a:t>test.model</a:t>
            </a:r>
            <a:r>
              <a:rPr sz="1100" b="1" spc="160" dirty="0">
                <a:solidFill>
                  <a:srgbClr val="3FA070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1400" dirty="0">
                <a:latin typeface="Arial" panose="020B0604020202090204"/>
                <a:cs typeface="Arial" panose="020B0604020202090204"/>
              </a:rPr>
              <a:t>will</a:t>
            </a:r>
            <a:r>
              <a:rPr sz="1400" spc="95" dirty="0"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latin typeface="Arial" panose="020B0604020202090204"/>
                <a:cs typeface="Arial" panose="020B0604020202090204"/>
              </a:rPr>
              <a:t>have</a:t>
            </a:r>
            <a:r>
              <a:rPr sz="1400" spc="90" dirty="0">
                <a:latin typeface="Arial" panose="020B0604020202090204"/>
                <a:cs typeface="Arial" panose="020B0604020202090204"/>
              </a:rPr>
              <a:t> </a:t>
            </a:r>
            <a:r>
              <a:rPr sz="1400" spc="50" dirty="0">
                <a:latin typeface="Arial" panose="020B0604020202090204"/>
                <a:cs typeface="Arial" panose="020B0604020202090204"/>
              </a:rPr>
              <a:t>properties</a:t>
            </a:r>
            <a:r>
              <a:rPr sz="1400" spc="95" dirty="0">
                <a:latin typeface="Arial" panose="020B0604020202090204"/>
                <a:cs typeface="Arial" panose="020B0604020202090204"/>
              </a:rPr>
              <a:t> </a:t>
            </a:r>
            <a:r>
              <a:rPr sz="1400" spc="50" dirty="0">
                <a:latin typeface="Arial" panose="020B0604020202090204"/>
                <a:cs typeface="Arial" panose="020B0604020202090204"/>
              </a:rPr>
              <a:t>defined</a:t>
            </a:r>
            <a:r>
              <a:rPr sz="1400" spc="90" dirty="0"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latin typeface="Arial" panose="020B0604020202090204"/>
                <a:cs typeface="Arial" panose="020B0604020202090204"/>
              </a:rPr>
              <a:t>in</a:t>
            </a:r>
            <a:r>
              <a:rPr sz="1400" spc="90" dirty="0">
                <a:latin typeface="Arial" panose="020B0604020202090204"/>
                <a:cs typeface="Arial" panose="020B0604020202090204"/>
              </a:rPr>
              <a:t> </a:t>
            </a:r>
            <a:r>
              <a:rPr sz="1400" spc="75" dirty="0">
                <a:latin typeface="Arial" panose="020B0604020202090204"/>
                <a:cs typeface="Arial" panose="020B0604020202090204"/>
              </a:rPr>
              <a:t>both</a:t>
            </a:r>
            <a:r>
              <a:rPr sz="1400" spc="95" dirty="0">
                <a:latin typeface="Arial" panose="020B0604020202090204"/>
                <a:cs typeface="Arial" panose="020B0604020202090204"/>
              </a:rPr>
              <a:t> </a:t>
            </a:r>
            <a:r>
              <a:rPr sz="1400" spc="-10" dirty="0">
                <a:latin typeface="Arial" panose="020B0604020202090204"/>
                <a:cs typeface="Arial" panose="020B0604020202090204"/>
              </a:rPr>
              <a:t>classes</a:t>
            </a:r>
            <a:endParaRPr sz="1400">
              <a:latin typeface="Arial" panose="020B0604020202090204"/>
              <a:cs typeface="Arial" panose="020B0604020202090204"/>
            </a:endParaRPr>
          </a:p>
          <a:p>
            <a:pPr>
              <a:lnSpc>
                <a:spcPct val="100000"/>
              </a:lnSpc>
            </a:pPr>
            <a:endParaRPr sz="1400">
              <a:latin typeface="Arial" panose="020B0604020202090204"/>
              <a:cs typeface="Arial" panose="020B0604020202090204"/>
            </a:endParaRPr>
          </a:p>
          <a:p>
            <a:pPr>
              <a:lnSpc>
                <a:spcPct val="100000"/>
              </a:lnSpc>
              <a:spcBef>
                <a:spcPts val="685"/>
              </a:spcBef>
            </a:pPr>
            <a:endParaRPr sz="1400">
              <a:latin typeface="Arial" panose="020B0604020202090204"/>
              <a:cs typeface="Arial" panose="020B0604020202090204"/>
            </a:endParaRPr>
          </a:p>
          <a:p>
            <a:pPr marL="4563745">
              <a:lnSpc>
                <a:spcPct val="100000"/>
              </a:lnSpc>
            </a:pPr>
            <a:r>
              <a:rPr sz="2200" b="1" i="1" spc="-195" dirty="0">
                <a:solidFill>
                  <a:srgbClr val="FB777C"/>
                </a:solidFill>
                <a:latin typeface="Liberation Sans Narrow"/>
                <a:cs typeface="Liberation Sans Narrow"/>
              </a:rPr>
              <a:t>Module</a:t>
            </a:r>
            <a:r>
              <a:rPr sz="2200" b="1" i="1" spc="65" dirty="0">
                <a:solidFill>
                  <a:srgbClr val="FB777C"/>
                </a:solidFill>
                <a:latin typeface="Liberation Sans Narrow"/>
                <a:cs typeface="Liberation Sans Narrow"/>
              </a:rPr>
              <a:t> </a:t>
            </a:r>
            <a:r>
              <a:rPr sz="2200" b="1" i="1" spc="-50" dirty="0">
                <a:solidFill>
                  <a:srgbClr val="FB777C"/>
                </a:solidFill>
                <a:latin typeface="Liberation Sans Narrow"/>
                <a:cs typeface="Liberation Sans Narrow"/>
              </a:rPr>
              <a:t>B</a:t>
            </a:r>
            <a:endParaRPr sz="2200">
              <a:latin typeface="Liberation Sans Narrow"/>
              <a:cs typeface="Liberation Sans Narrow"/>
            </a:endParaRPr>
          </a:p>
          <a:p>
            <a:pPr marL="5204460" algn="ctr">
              <a:lnSpc>
                <a:spcPct val="100000"/>
              </a:lnSpc>
              <a:spcBef>
                <a:spcPts val="570"/>
              </a:spcBef>
            </a:pPr>
            <a:r>
              <a:rPr sz="900" dirty="0">
                <a:solidFill>
                  <a:srgbClr val="AA0D91"/>
                </a:solidFill>
                <a:latin typeface="IBM 3270"/>
                <a:cs typeface="IBM 3270"/>
              </a:rPr>
              <a:t>from</a:t>
            </a:r>
            <a:r>
              <a:rPr sz="900" spc="10" dirty="0">
                <a:solidFill>
                  <a:srgbClr val="AA0D91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odoo</a:t>
            </a:r>
            <a:r>
              <a:rPr sz="900" spc="15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AA0D91"/>
                </a:solidFill>
                <a:latin typeface="IBM 3270"/>
                <a:cs typeface="IBM 3270"/>
              </a:rPr>
              <a:t>import</a:t>
            </a:r>
            <a:r>
              <a:rPr sz="900" spc="15" dirty="0">
                <a:solidFill>
                  <a:srgbClr val="AA0D91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fields,</a:t>
            </a:r>
            <a:r>
              <a:rPr sz="900" spc="10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595959"/>
                </a:solidFill>
                <a:latin typeface="IBM 3270"/>
                <a:cs typeface="IBM 3270"/>
              </a:rPr>
              <a:t>models</a:t>
            </a:r>
            <a:endParaRPr sz="900">
              <a:latin typeface="IBM 3270"/>
              <a:cs typeface="IBM 3270"/>
            </a:endParaRPr>
          </a:p>
          <a:p>
            <a:pPr>
              <a:lnSpc>
                <a:spcPct val="100000"/>
              </a:lnSpc>
            </a:pPr>
            <a:endParaRPr sz="900">
              <a:latin typeface="IBM 3270"/>
              <a:cs typeface="IBM 3270"/>
            </a:endParaRPr>
          </a:p>
          <a:p>
            <a:pPr>
              <a:lnSpc>
                <a:spcPct val="100000"/>
              </a:lnSpc>
              <a:spcBef>
                <a:spcPts val="685"/>
              </a:spcBef>
            </a:pPr>
            <a:endParaRPr sz="900">
              <a:latin typeface="IBM 3270"/>
              <a:cs typeface="IBM 3270"/>
            </a:endParaRPr>
          </a:p>
          <a:p>
            <a:pPr marL="5142865" algn="ctr">
              <a:lnSpc>
                <a:spcPct val="100000"/>
              </a:lnSpc>
            </a:pPr>
            <a:r>
              <a:rPr sz="900" dirty="0">
                <a:solidFill>
                  <a:srgbClr val="AA0D91"/>
                </a:solidFill>
                <a:latin typeface="IBM 3270"/>
                <a:cs typeface="IBM 3270"/>
              </a:rPr>
              <a:t>class</a:t>
            </a:r>
            <a:r>
              <a:rPr sz="900" spc="10" dirty="0">
                <a:solidFill>
                  <a:srgbClr val="AA0D91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5B2699"/>
                </a:solidFill>
                <a:latin typeface="IBM 3270"/>
                <a:cs typeface="IBM 3270"/>
              </a:rPr>
              <a:t>TestModel(models.Model)</a:t>
            </a:r>
            <a:r>
              <a:rPr sz="900" spc="-10" dirty="0">
                <a:latin typeface="IBM 3270"/>
                <a:cs typeface="IBM 3270"/>
              </a:rPr>
              <a:t>:</a:t>
            </a:r>
            <a:endParaRPr sz="900">
              <a:latin typeface="IBM 3270"/>
              <a:cs typeface="IBM 3270"/>
            </a:endParaRPr>
          </a:p>
          <a:p>
            <a:pPr marL="5204460" algn="ctr">
              <a:lnSpc>
                <a:spcPct val="100000"/>
              </a:lnSpc>
              <a:spcBef>
                <a:spcPts val="165"/>
              </a:spcBef>
            </a:pP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_inherit</a:t>
            </a:r>
            <a:r>
              <a:rPr sz="900" spc="5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=</a:t>
            </a:r>
            <a:r>
              <a:rPr sz="900" spc="20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3FA070"/>
                </a:solidFill>
                <a:latin typeface="IBM 3270"/>
                <a:cs typeface="IBM 3270"/>
              </a:rPr>
              <a:t>"test.model"</a:t>
            </a:r>
            <a:endParaRPr sz="900">
              <a:latin typeface="IBM 3270"/>
              <a:cs typeface="IBM 3270"/>
            </a:endParaRPr>
          </a:p>
          <a:p>
            <a:pPr>
              <a:lnSpc>
                <a:spcPct val="100000"/>
              </a:lnSpc>
              <a:spcBef>
                <a:spcPts val="420"/>
              </a:spcBef>
            </a:pPr>
            <a:endParaRPr sz="900">
              <a:latin typeface="IBM 3270"/>
              <a:cs typeface="IBM 3270"/>
            </a:endParaRPr>
          </a:p>
          <a:p>
            <a:pPr marL="5203825" algn="ctr">
              <a:lnSpc>
                <a:spcPct val="100000"/>
              </a:lnSpc>
            </a:pPr>
            <a:r>
              <a:rPr sz="900" b="1" spc="6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field_3</a:t>
            </a:r>
            <a:r>
              <a:rPr sz="900" b="1" spc="21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900" b="1" spc="220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7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fields.Char()</a:t>
            </a:r>
            <a:endParaRPr sz="900">
              <a:latin typeface="Trebuchet MS" panose="020B0703020202090204"/>
              <a:cs typeface="Trebuchet MS" panose="020B0703020202090204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78899" y="1071490"/>
            <a:ext cx="4262755" cy="5759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latin typeface="Arial" panose="020B0604020202090204"/>
                <a:cs typeface="Arial" panose="020B0604020202090204"/>
              </a:rPr>
              <a:t>Define</a:t>
            </a:r>
            <a:r>
              <a:rPr sz="1400" spc="90" dirty="0"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latin typeface="Arial" panose="020B0604020202090204"/>
                <a:cs typeface="Arial" panose="020B0604020202090204"/>
              </a:rPr>
              <a:t>a</a:t>
            </a:r>
            <a:r>
              <a:rPr sz="1400" spc="95" dirty="0">
                <a:latin typeface="Arial" panose="020B0604020202090204"/>
                <a:cs typeface="Arial" panose="020B0604020202090204"/>
              </a:rPr>
              <a:t> </a:t>
            </a:r>
            <a:r>
              <a:rPr sz="1400" b="1" spc="50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new</a:t>
            </a:r>
            <a:r>
              <a:rPr sz="1400" b="1" spc="5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b="1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class</a:t>
            </a:r>
            <a:r>
              <a:rPr sz="1400" b="1" spc="95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70" dirty="0">
                <a:latin typeface="Arial" panose="020B0604020202090204"/>
                <a:cs typeface="Arial" panose="020B0604020202090204"/>
              </a:rPr>
              <a:t>that</a:t>
            </a:r>
            <a:r>
              <a:rPr sz="1400" spc="90" dirty="0">
                <a:latin typeface="Arial" panose="020B0604020202090204"/>
                <a:cs typeface="Arial" panose="020B0604020202090204"/>
              </a:rPr>
              <a:t> </a:t>
            </a:r>
            <a:r>
              <a:rPr sz="1400" spc="45" dirty="0">
                <a:latin typeface="Arial" panose="020B0604020202090204"/>
                <a:cs typeface="Arial" panose="020B0604020202090204"/>
              </a:rPr>
              <a:t>extends</a:t>
            </a:r>
            <a:r>
              <a:rPr sz="1400" spc="90" dirty="0"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latin typeface="Arial" panose="020B0604020202090204"/>
                <a:cs typeface="Arial" panose="020B0604020202090204"/>
              </a:rPr>
              <a:t>an</a:t>
            </a:r>
            <a:r>
              <a:rPr sz="1400" spc="90" dirty="0"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latin typeface="Arial" panose="020B0604020202090204"/>
                <a:cs typeface="Arial" panose="020B0604020202090204"/>
              </a:rPr>
              <a:t>existing</a:t>
            </a:r>
            <a:r>
              <a:rPr sz="1400" spc="90" dirty="0">
                <a:latin typeface="Arial" panose="020B0604020202090204"/>
                <a:cs typeface="Arial" panose="020B0604020202090204"/>
              </a:rPr>
              <a:t> </a:t>
            </a:r>
            <a:r>
              <a:rPr sz="1400" spc="-10" dirty="0">
                <a:latin typeface="Arial" panose="020B0604020202090204"/>
                <a:cs typeface="Arial" panose="020B0604020202090204"/>
              </a:rPr>
              <a:t>model</a:t>
            </a:r>
            <a:endParaRPr sz="1400">
              <a:latin typeface="Arial" panose="020B0604020202090204"/>
              <a:cs typeface="Arial" panose="020B0604020202090204"/>
            </a:endParaRPr>
          </a:p>
          <a:p>
            <a:pPr marL="2455545">
              <a:lnSpc>
                <a:spcPct val="100000"/>
              </a:lnSpc>
              <a:spcBef>
                <a:spcPts val="1330"/>
              </a:spcBef>
            </a:pPr>
            <a:r>
              <a:rPr sz="1100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using</a:t>
            </a:r>
            <a:r>
              <a:rPr sz="1100" spc="415" dirty="0">
                <a:solidFill>
                  <a:srgbClr val="6B6D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000" b="1" spc="60" dirty="0">
                <a:solidFill>
                  <a:srgbClr val="3FA070"/>
                </a:solidFill>
                <a:latin typeface="Trebuchet MS" panose="020B0703020202090204"/>
                <a:cs typeface="Trebuchet MS" panose="020B0703020202090204"/>
              </a:rPr>
              <a:t>_inherit</a:t>
            </a:r>
            <a:endParaRPr sz="1000">
              <a:latin typeface="Trebuchet MS" panose="020B0703020202090204"/>
              <a:cs typeface="Trebuchet MS" panose="020B0703020202090204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4709128" y="4141654"/>
            <a:ext cx="1198880" cy="41910"/>
            <a:chOff x="4709128" y="4141654"/>
            <a:chExt cx="1198880" cy="41910"/>
          </a:xfrm>
        </p:grpSpPr>
        <p:sp>
          <p:nvSpPr>
            <p:cNvPr id="22" name="object 22"/>
            <p:cNvSpPr/>
            <p:nvPr/>
          </p:nvSpPr>
          <p:spPr>
            <a:xfrm>
              <a:off x="4757115" y="4146416"/>
              <a:ext cx="1146175" cy="16510"/>
            </a:xfrm>
            <a:custGeom>
              <a:avLst/>
              <a:gdLst/>
              <a:ahLst/>
              <a:cxnLst/>
              <a:rect l="l" t="t" r="r" b="b"/>
              <a:pathLst>
                <a:path w="1146175" h="16510">
                  <a:moveTo>
                    <a:pt x="1145547" y="0"/>
                  </a:moveTo>
                  <a:lnTo>
                    <a:pt x="0" y="16299"/>
                  </a:lnTo>
                </a:path>
              </a:pathLst>
            </a:custGeom>
            <a:ln w="9524">
              <a:solidFill>
                <a:srgbClr val="FB777C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/>
            <p:cNvSpPr/>
            <p:nvPr/>
          </p:nvSpPr>
          <p:spPr>
            <a:xfrm>
              <a:off x="4713890" y="4146966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4" h="31750">
                  <a:moveTo>
                    <a:pt x="43449" y="31474"/>
                  </a:moveTo>
                  <a:lnTo>
                    <a:pt x="0" y="16349"/>
                  </a:lnTo>
                  <a:lnTo>
                    <a:pt x="42999" y="0"/>
                  </a:lnTo>
                  <a:lnTo>
                    <a:pt x="43449" y="31474"/>
                  </a:lnTo>
                  <a:close/>
                </a:path>
              </a:pathLst>
            </a:custGeom>
            <a:solidFill>
              <a:srgbClr val="FB777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/>
            <p:cNvSpPr/>
            <p:nvPr/>
          </p:nvSpPr>
          <p:spPr>
            <a:xfrm>
              <a:off x="4713890" y="4146966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4" h="31750">
                  <a:moveTo>
                    <a:pt x="42999" y="0"/>
                  </a:moveTo>
                  <a:lnTo>
                    <a:pt x="0" y="16349"/>
                  </a:lnTo>
                  <a:lnTo>
                    <a:pt x="43449" y="31474"/>
                  </a:lnTo>
                  <a:lnTo>
                    <a:pt x="42999" y="0"/>
                  </a:lnTo>
                  <a:close/>
                </a:path>
              </a:pathLst>
            </a:custGeom>
            <a:ln w="9524">
              <a:solidFill>
                <a:srgbClr val="FB777C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25" name="object 25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67124" y="313226"/>
            <a:ext cx="827995" cy="268849"/>
          </a:xfrm>
          <a:prstGeom prst="rect">
            <a:avLst/>
          </a:prstGeom>
        </p:spPr>
      </p:pic>
      <p:sp>
        <p:nvSpPr>
          <p:cNvPr id="26" name="object 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60" dirty="0"/>
              <a:t>Class</a:t>
            </a:r>
            <a:r>
              <a:rPr spc="45" dirty="0"/>
              <a:t> </a:t>
            </a:r>
            <a:r>
              <a:rPr spc="-130" dirty="0"/>
              <a:t>inheritance</a:t>
            </a:r>
            <a:endParaRPr spc="-130" dirty="0"/>
          </a:p>
        </p:txBody>
      </p:sp>
      <p:pic>
        <p:nvPicPr>
          <p:cNvPr id="27" name="object 2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2594636" y="1324043"/>
            <a:ext cx="317082" cy="341757"/>
          </a:xfrm>
          <a:prstGeom prst="rect">
            <a:avLst/>
          </a:prstGeom>
        </p:spPr>
      </p:pic>
      <p:pic>
        <p:nvPicPr>
          <p:cNvPr id="28" name="object 28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1039338" y="2723021"/>
            <a:ext cx="386748" cy="37642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19049" y="3581917"/>
            <a:ext cx="2722245" cy="1581150"/>
            <a:chOff x="-19049" y="3581917"/>
            <a:chExt cx="2722245" cy="1581150"/>
          </a:xfrm>
        </p:grpSpPr>
        <p:pic>
          <p:nvPicPr>
            <p:cNvPr id="3" name="object 3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0" y="3730647"/>
              <a:ext cx="2549732" cy="1412842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4287" y="3816379"/>
              <a:ext cx="2478292" cy="1341397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3803642"/>
              <a:ext cx="2468880" cy="1339850"/>
            </a:xfrm>
            <a:custGeom>
              <a:avLst/>
              <a:gdLst/>
              <a:ahLst/>
              <a:cxnLst/>
              <a:rect l="l" t="t" r="r" b="b"/>
              <a:pathLst>
                <a:path w="2468880" h="1339850">
                  <a:moveTo>
                    <a:pt x="0" y="0"/>
                  </a:moveTo>
                  <a:lnTo>
                    <a:pt x="2468749" y="0"/>
                  </a:lnTo>
                  <a:lnTo>
                    <a:pt x="2468749" y="1339847"/>
                  </a:lnTo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329312" y="3581917"/>
              <a:ext cx="373756" cy="373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82245" y="131445"/>
            <a:ext cx="4158615" cy="5048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04" dirty="0"/>
              <a:t>Prototype</a:t>
            </a:r>
            <a:r>
              <a:rPr spc="45" dirty="0"/>
              <a:t> </a:t>
            </a:r>
            <a:r>
              <a:rPr spc="-120" dirty="0"/>
              <a:t>inheritance</a:t>
            </a:r>
            <a:endParaRPr spc="-120" dirty="0"/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118817" y="3266186"/>
            <a:ext cx="1750505" cy="1588930"/>
          </a:xfrm>
          <a:prstGeom prst="rect">
            <a:avLst/>
          </a:prstGeom>
        </p:spPr>
      </p:pic>
      <p:grpSp>
        <p:nvGrpSpPr>
          <p:cNvPr id="9" name="object 9"/>
          <p:cNvGrpSpPr/>
          <p:nvPr/>
        </p:nvGrpSpPr>
        <p:grpSpPr>
          <a:xfrm>
            <a:off x="5441939" y="273474"/>
            <a:ext cx="2854325" cy="1940560"/>
            <a:chOff x="5441939" y="273474"/>
            <a:chExt cx="2854325" cy="1940560"/>
          </a:xfrm>
        </p:grpSpPr>
        <p:pic>
          <p:nvPicPr>
            <p:cNvPr id="10" name="object 1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441939" y="273474"/>
              <a:ext cx="2853894" cy="1940096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5518138" y="330624"/>
              <a:ext cx="2701925" cy="1788160"/>
            </a:xfrm>
            <a:custGeom>
              <a:avLst/>
              <a:gdLst/>
              <a:ahLst/>
              <a:cxnLst/>
              <a:rect l="l" t="t" r="r" b="b"/>
              <a:pathLst>
                <a:path w="2701925" h="1788160">
                  <a:moveTo>
                    <a:pt x="2593294" y="1787696"/>
                  </a:moveTo>
                  <a:lnTo>
                    <a:pt x="108199" y="1787696"/>
                  </a:lnTo>
                  <a:lnTo>
                    <a:pt x="66086" y="1779192"/>
                  </a:lnTo>
                  <a:lnTo>
                    <a:pt x="31693" y="1756002"/>
                  </a:lnTo>
                  <a:lnTo>
                    <a:pt x="8503" y="1721606"/>
                  </a:lnTo>
                  <a:lnTo>
                    <a:pt x="0" y="1679486"/>
                  </a:lnTo>
                  <a:lnTo>
                    <a:pt x="0" y="108209"/>
                  </a:lnTo>
                  <a:lnTo>
                    <a:pt x="8503" y="66089"/>
                  </a:lnTo>
                  <a:lnTo>
                    <a:pt x="31693" y="31693"/>
                  </a:lnTo>
                  <a:lnTo>
                    <a:pt x="66086" y="8503"/>
                  </a:lnTo>
                  <a:lnTo>
                    <a:pt x="108199" y="0"/>
                  </a:lnTo>
                  <a:lnTo>
                    <a:pt x="2593294" y="0"/>
                  </a:lnTo>
                  <a:lnTo>
                    <a:pt x="2634704" y="8236"/>
                  </a:lnTo>
                  <a:lnTo>
                    <a:pt x="2669794" y="31694"/>
                  </a:lnTo>
                  <a:lnTo>
                    <a:pt x="2693257" y="66799"/>
                  </a:lnTo>
                  <a:lnTo>
                    <a:pt x="2701494" y="108209"/>
                  </a:lnTo>
                  <a:lnTo>
                    <a:pt x="2701494" y="1679486"/>
                  </a:lnTo>
                  <a:lnTo>
                    <a:pt x="2692990" y="1721606"/>
                  </a:lnTo>
                  <a:lnTo>
                    <a:pt x="2669800" y="1756002"/>
                  </a:lnTo>
                  <a:lnTo>
                    <a:pt x="2635407" y="1779192"/>
                  </a:lnTo>
                  <a:lnTo>
                    <a:pt x="2593294" y="1787696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/>
          <p:nvPr/>
        </p:nvSpPr>
        <p:spPr>
          <a:xfrm>
            <a:off x="5518138" y="330624"/>
            <a:ext cx="2701925" cy="1788160"/>
          </a:xfrm>
          <a:custGeom>
            <a:avLst/>
            <a:gdLst/>
            <a:ahLst/>
            <a:cxnLst/>
            <a:rect l="l" t="t" r="r" b="b"/>
            <a:pathLst>
              <a:path w="2701925" h="1788160">
                <a:moveTo>
                  <a:pt x="0" y="108209"/>
                </a:moveTo>
                <a:lnTo>
                  <a:pt x="8503" y="66089"/>
                </a:lnTo>
                <a:lnTo>
                  <a:pt x="31693" y="31693"/>
                </a:lnTo>
                <a:lnTo>
                  <a:pt x="66086" y="8503"/>
                </a:lnTo>
                <a:lnTo>
                  <a:pt x="108199" y="0"/>
                </a:lnTo>
                <a:lnTo>
                  <a:pt x="2593294" y="0"/>
                </a:lnTo>
                <a:lnTo>
                  <a:pt x="2634704" y="8236"/>
                </a:lnTo>
                <a:lnTo>
                  <a:pt x="2669794" y="31694"/>
                </a:lnTo>
                <a:lnTo>
                  <a:pt x="2693257" y="66799"/>
                </a:lnTo>
                <a:lnTo>
                  <a:pt x="2701494" y="108209"/>
                </a:lnTo>
                <a:lnTo>
                  <a:pt x="2701494" y="1679486"/>
                </a:lnTo>
                <a:lnTo>
                  <a:pt x="2692990" y="1721606"/>
                </a:lnTo>
                <a:lnTo>
                  <a:pt x="2669800" y="1756002"/>
                </a:lnTo>
                <a:lnTo>
                  <a:pt x="2635407" y="1779192"/>
                </a:lnTo>
                <a:lnTo>
                  <a:pt x="2593294" y="1787696"/>
                </a:lnTo>
                <a:lnTo>
                  <a:pt x="108199" y="1787696"/>
                </a:lnTo>
                <a:lnTo>
                  <a:pt x="66086" y="1779192"/>
                </a:lnTo>
                <a:lnTo>
                  <a:pt x="31693" y="1756002"/>
                </a:lnTo>
                <a:lnTo>
                  <a:pt x="8503" y="1721606"/>
                </a:lnTo>
                <a:lnTo>
                  <a:pt x="0" y="1679486"/>
                </a:lnTo>
                <a:lnTo>
                  <a:pt x="0" y="108209"/>
                </a:lnTo>
                <a:close/>
              </a:path>
            </a:pathLst>
          </a:custGeom>
          <a:ln w="38099">
            <a:solidFill>
              <a:srgbClr val="FFFF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 txBox="1"/>
          <p:nvPr/>
        </p:nvSpPr>
        <p:spPr>
          <a:xfrm>
            <a:off x="5731492" y="450401"/>
            <a:ext cx="197231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AA0D91"/>
                </a:solidFill>
                <a:latin typeface="IBM 3270"/>
                <a:cs typeface="IBM 3270"/>
              </a:rPr>
              <a:t>from</a:t>
            </a:r>
            <a:r>
              <a:rPr sz="900" spc="10" dirty="0">
                <a:solidFill>
                  <a:srgbClr val="AA0D91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odoo</a:t>
            </a:r>
            <a:r>
              <a:rPr sz="900" spc="15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AA0D91"/>
                </a:solidFill>
                <a:latin typeface="IBM 3270"/>
                <a:cs typeface="IBM 3270"/>
              </a:rPr>
              <a:t>import</a:t>
            </a:r>
            <a:r>
              <a:rPr sz="900" spc="15" dirty="0">
                <a:solidFill>
                  <a:srgbClr val="AA0D91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fields,</a:t>
            </a:r>
            <a:r>
              <a:rPr sz="900" spc="10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595959"/>
                </a:solidFill>
                <a:latin typeface="IBM 3270"/>
                <a:cs typeface="IBM 3270"/>
              </a:rPr>
              <a:t>models</a:t>
            </a:r>
            <a:endParaRPr sz="900">
              <a:latin typeface="IBM 3270"/>
              <a:cs typeface="IBM 327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731492" y="903028"/>
            <a:ext cx="1972945" cy="499109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0"/>
              </a:spcBef>
            </a:pPr>
            <a:r>
              <a:rPr sz="900" dirty="0">
                <a:solidFill>
                  <a:srgbClr val="AA0D91"/>
                </a:solidFill>
                <a:latin typeface="IBM 3270"/>
                <a:cs typeface="IBM 3270"/>
              </a:rPr>
              <a:t>class</a:t>
            </a:r>
            <a:r>
              <a:rPr sz="900" spc="10" dirty="0">
                <a:solidFill>
                  <a:srgbClr val="AA0D91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5B2699"/>
                </a:solidFill>
                <a:latin typeface="IBM 3270"/>
                <a:cs typeface="IBM 3270"/>
              </a:rPr>
              <a:t>TestModel(models.Model)</a:t>
            </a:r>
            <a:r>
              <a:rPr sz="900" spc="-10" dirty="0">
                <a:latin typeface="IBM 3270"/>
                <a:cs typeface="IBM 3270"/>
              </a:rPr>
              <a:t>:</a:t>
            </a:r>
            <a:endParaRPr sz="900">
              <a:latin typeface="IBM 3270"/>
              <a:cs typeface="IBM 3270"/>
            </a:endParaRPr>
          </a:p>
          <a:p>
            <a:pPr marL="263525">
              <a:lnSpc>
                <a:spcPct val="100000"/>
              </a:lnSpc>
              <a:spcBef>
                <a:spcPts val="160"/>
              </a:spcBef>
            </a:pP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_name</a:t>
            </a:r>
            <a:r>
              <a:rPr sz="900" spc="5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=</a:t>
            </a:r>
            <a:r>
              <a:rPr sz="900" spc="15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3FA070"/>
                </a:solidFill>
                <a:latin typeface="IBM 3270"/>
                <a:cs typeface="IBM 3270"/>
              </a:rPr>
              <a:t>"test.model"</a:t>
            </a:r>
            <a:endParaRPr sz="900">
              <a:latin typeface="IBM 3270"/>
              <a:cs typeface="IBM 3270"/>
            </a:endParaRPr>
          </a:p>
          <a:p>
            <a:pPr marL="263525">
              <a:lnSpc>
                <a:spcPct val="100000"/>
              </a:lnSpc>
              <a:spcBef>
                <a:spcPts val="165"/>
              </a:spcBef>
            </a:pP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_description</a:t>
            </a:r>
            <a:r>
              <a:rPr sz="900" spc="5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=</a:t>
            </a:r>
            <a:r>
              <a:rPr sz="900" spc="20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3FA070"/>
                </a:solidFill>
                <a:latin typeface="IBM 3270"/>
                <a:cs typeface="IBM 3270"/>
              </a:rPr>
              <a:t>"Test</a:t>
            </a:r>
            <a:r>
              <a:rPr sz="900" spc="10" dirty="0">
                <a:solidFill>
                  <a:srgbClr val="3FA070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3FA070"/>
                </a:solidFill>
                <a:latin typeface="IBM 3270"/>
                <a:cs typeface="IBM 3270"/>
              </a:rPr>
              <a:t>Model"</a:t>
            </a:r>
            <a:endParaRPr sz="900">
              <a:latin typeface="IBM 3270"/>
              <a:cs typeface="IBM 327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982861" y="1533963"/>
            <a:ext cx="1468755" cy="3409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000"/>
              </a:lnSpc>
              <a:spcBef>
                <a:spcPts val="100"/>
              </a:spcBef>
            </a:pPr>
            <a:r>
              <a:rPr sz="900" b="1" spc="6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field_1</a:t>
            </a:r>
            <a:r>
              <a:rPr sz="900" b="1" spc="21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900" b="1" spc="220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7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fields.Char() </a:t>
            </a:r>
            <a:r>
              <a:rPr sz="900" b="1" spc="6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field_2</a:t>
            </a:r>
            <a:r>
              <a:rPr sz="900" b="1" spc="21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900" b="1" spc="220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7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fields.Char()</a:t>
            </a:r>
            <a:endParaRPr sz="900">
              <a:latin typeface="Trebuchet MS" panose="020B0703020202090204"/>
              <a:cs typeface="Trebuchet MS" panose="020B0703020202090204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78899" y="1225788"/>
            <a:ext cx="308737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We</a:t>
            </a:r>
            <a:r>
              <a:rPr sz="1400" spc="6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have</a:t>
            </a:r>
            <a:r>
              <a:rPr sz="1400" spc="7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a</a:t>
            </a:r>
            <a:r>
              <a:rPr sz="1400" spc="7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simple</a:t>
            </a:r>
            <a:r>
              <a:rPr sz="1400" spc="75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b="1" dirty="0">
                <a:solidFill>
                  <a:srgbClr val="3FA070"/>
                </a:solidFill>
                <a:latin typeface="Arial" panose="020B0604020202090204"/>
                <a:cs typeface="Arial" panose="020B0604020202090204"/>
              </a:rPr>
              <a:t>model</a:t>
            </a:r>
            <a:r>
              <a:rPr sz="1400" b="1" spc="65" dirty="0">
                <a:solidFill>
                  <a:srgbClr val="3FA070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in</a:t>
            </a:r>
            <a:r>
              <a:rPr sz="1400" spc="7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a</a:t>
            </a:r>
            <a:r>
              <a:rPr sz="1400" spc="7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-10" dirty="0">
                <a:solidFill>
                  <a:srgbClr val="282F33"/>
                </a:solidFill>
                <a:latin typeface="Arial" panose="020B0604020202090204"/>
                <a:cs typeface="Arial" panose="020B0604020202090204"/>
              </a:rPr>
              <a:t>module</a:t>
            </a:r>
            <a:endParaRPr sz="1400">
              <a:latin typeface="Arial" panose="020B0604020202090204"/>
              <a:cs typeface="Arial" panose="020B0604020202090204"/>
            </a:endParaRPr>
          </a:p>
        </p:txBody>
      </p:sp>
      <p:pic>
        <p:nvPicPr>
          <p:cNvPr id="17" name="object 1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3911717" y="1281279"/>
            <a:ext cx="885523" cy="700653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264859" y="2509312"/>
            <a:ext cx="393874" cy="458479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6726551" y="3495126"/>
            <a:ext cx="436155" cy="458866"/>
          </a:xfrm>
          <a:prstGeom prst="rect">
            <a:avLst/>
          </a:prstGeom>
        </p:spPr>
      </p:pic>
      <p:pic>
        <p:nvPicPr>
          <p:cNvPr id="20" name="object 20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228474" y="623298"/>
            <a:ext cx="1288424" cy="78774"/>
          </a:xfrm>
          <a:prstGeom prst="rect">
            <a:avLst/>
          </a:prstGeom>
        </p:spPr>
      </p:pic>
      <p:pic>
        <p:nvPicPr>
          <p:cNvPr id="21" name="object 21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4010818" y="52695"/>
            <a:ext cx="351667" cy="351667"/>
          </a:xfrm>
          <a:prstGeom prst="rect">
            <a:avLst/>
          </a:prstGeom>
        </p:spPr>
      </p:pic>
      <p:sp>
        <p:nvSpPr>
          <p:cNvPr id="22" name="object 22">
            <a:hlinkClick r:id="rId11"/>
          </p:cNvPr>
          <p:cNvSpPr/>
          <p:nvPr/>
        </p:nvSpPr>
        <p:spPr>
          <a:xfrm>
            <a:off x="1052622" y="1895846"/>
            <a:ext cx="1318260" cy="277495"/>
          </a:xfrm>
          <a:custGeom>
            <a:avLst/>
            <a:gdLst/>
            <a:ahLst/>
            <a:cxnLst/>
            <a:rect l="l" t="t" r="r" b="b"/>
            <a:pathLst>
              <a:path w="1318260" h="277494">
                <a:moveTo>
                  <a:pt x="1179147" y="277499"/>
                </a:moveTo>
                <a:lnTo>
                  <a:pt x="138749" y="277499"/>
                </a:lnTo>
                <a:lnTo>
                  <a:pt x="94893" y="270425"/>
                </a:lnTo>
                <a:lnTo>
                  <a:pt x="56805" y="250728"/>
                </a:lnTo>
                <a:lnTo>
                  <a:pt x="26770" y="220693"/>
                </a:lnTo>
                <a:lnTo>
                  <a:pt x="7073" y="182605"/>
                </a:lnTo>
                <a:lnTo>
                  <a:pt x="0" y="138749"/>
                </a:lnTo>
                <a:lnTo>
                  <a:pt x="7073" y="94893"/>
                </a:lnTo>
                <a:lnTo>
                  <a:pt x="26770" y="56805"/>
                </a:lnTo>
                <a:lnTo>
                  <a:pt x="56805" y="26770"/>
                </a:lnTo>
                <a:lnTo>
                  <a:pt x="94893" y="7073"/>
                </a:lnTo>
                <a:lnTo>
                  <a:pt x="138749" y="0"/>
                </a:lnTo>
                <a:lnTo>
                  <a:pt x="1179147" y="0"/>
                </a:lnTo>
                <a:lnTo>
                  <a:pt x="1232244" y="10561"/>
                </a:lnTo>
                <a:lnTo>
                  <a:pt x="1277257" y="40639"/>
                </a:lnTo>
                <a:lnTo>
                  <a:pt x="1307335" y="85652"/>
                </a:lnTo>
                <a:lnTo>
                  <a:pt x="1317897" y="138749"/>
                </a:lnTo>
                <a:lnTo>
                  <a:pt x="1310823" y="182605"/>
                </a:lnTo>
                <a:lnTo>
                  <a:pt x="1291126" y="220693"/>
                </a:lnTo>
                <a:lnTo>
                  <a:pt x="1261091" y="250728"/>
                </a:lnTo>
                <a:lnTo>
                  <a:pt x="1223003" y="270425"/>
                </a:lnTo>
                <a:lnTo>
                  <a:pt x="1179147" y="277499"/>
                </a:lnTo>
                <a:close/>
              </a:path>
            </a:pathLst>
          </a:custGeom>
          <a:solidFill>
            <a:srgbClr val="017E8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3" name="object 23"/>
          <p:cNvSpPr txBox="1"/>
          <p:nvPr/>
        </p:nvSpPr>
        <p:spPr>
          <a:xfrm>
            <a:off x="1324277" y="1940617"/>
            <a:ext cx="774065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b="1" spc="-10" dirty="0">
                <a:solidFill>
                  <a:srgbClr val="FFFFFF"/>
                </a:solidFill>
                <a:latin typeface="Arial" panose="020B0604020202090204"/>
                <a:cs typeface="Arial" panose="020B0604020202090204"/>
                <a:hlinkClick r:id="rId11"/>
              </a:rPr>
              <a:t>CLICK</a:t>
            </a:r>
            <a:r>
              <a:rPr sz="1000" b="1" spc="-55" dirty="0">
                <a:solidFill>
                  <a:srgbClr val="FFFFFF"/>
                </a:solidFill>
                <a:latin typeface="Arial" panose="020B0604020202090204"/>
                <a:cs typeface="Arial" panose="020B0604020202090204"/>
                <a:hlinkClick r:id="rId11"/>
              </a:rPr>
              <a:t> </a:t>
            </a:r>
            <a:r>
              <a:rPr sz="1000" b="1" spc="-25" dirty="0">
                <a:solidFill>
                  <a:srgbClr val="FFFFFF"/>
                </a:solidFill>
                <a:latin typeface="Arial" panose="020B0604020202090204"/>
                <a:cs typeface="Arial" panose="020B0604020202090204"/>
                <a:hlinkClick r:id="rId11"/>
              </a:rPr>
              <a:t>HERE</a:t>
            </a:r>
            <a:endParaRPr sz="1000">
              <a:latin typeface="Arial" panose="020B0604020202090204"/>
              <a:cs typeface="Arial" panose="020B0604020202090204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19049" y="3581917"/>
            <a:ext cx="2722245" cy="1581150"/>
            <a:chOff x="-19049" y="3581917"/>
            <a:chExt cx="2722245" cy="1581150"/>
          </a:xfrm>
        </p:grpSpPr>
        <p:pic>
          <p:nvPicPr>
            <p:cNvPr id="3" name="object 3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0" y="3730647"/>
              <a:ext cx="2549732" cy="1412842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4287" y="3816379"/>
              <a:ext cx="2478292" cy="1341397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3803642"/>
              <a:ext cx="2468880" cy="1339850"/>
            </a:xfrm>
            <a:custGeom>
              <a:avLst/>
              <a:gdLst/>
              <a:ahLst/>
              <a:cxnLst/>
              <a:rect l="l" t="t" r="r" b="b"/>
              <a:pathLst>
                <a:path w="2468880" h="1339850">
                  <a:moveTo>
                    <a:pt x="0" y="0"/>
                  </a:moveTo>
                  <a:lnTo>
                    <a:pt x="2468749" y="0"/>
                  </a:lnTo>
                  <a:lnTo>
                    <a:pt x="2468749" y="1339847"/>
                  </a:lnTo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329312" y="3581917"/>
              <a:ext cx="373756" cy="373761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475623" y="1083952"/>
            <a:ext cx="4162425" cy="65024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5"/>
              </a:spcBef>
            </a:pPr>
            <a:r>
              <a:rPr sz="1400" spc="60" dirty="0">
                <a:latin typeface="Arial" panose="020B0604020202090204"/>
                <a:cs typeface="Arial" panose="020B0604020202090204"/>
              </a:rPr>
              <a:t>New</a:t>
            </a:r>
            <a:r>
              <a:rPr sz="1400" spc="85" dirty="0"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latin typeface="Arial" panose="020B0604020202090204"/>
                <a:cs typeface="Arial" panose="020B0604020202090204"/>
              </a:rPr>
              <a:t>model</a:t>
            </a:r>
            <a:r>
              <a:rPr sz="1400" spc="90" dirty="0">
                <a:latin typeface="Arial" panose="020B0604020202090204"/>
                <a:cs typeface="Arial" panose="020B0604020202090204"/>
              </a:rPr>
              <a:t> </a:t>
            </a:r>
            <a:r>
              <a:rPr sz="1400" b="1" spc="375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→</a:t>
            </a:r>
            <a:r>
              <a:rPr sz="1400" b="1" spc="90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b="1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extension</a:t>
            </a:r>
            <a:r>
              <a:rPr sz="1400" b="1" spc="100" dirty="0">
                <a:solidFill>
                  <a:srgbClr val="FB777C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400" spc="80" dirty="0">
                <a:latin typeface="Arial" panose="020B0604020202090204"/>
                <a:cs typeface="Arial" panose="020B0604020202090204"/>
              </a:rPr>
              <a:t>of</a:t>
            </a:r>
            <a:r>
              <a:rPr sz="1400" spc="90" dirty="0">
                <a:latin typeface="Arial" panose="020B0604020202090204"/>
                <a:cs typeface="Arial" panose="020B0604020202090204"/>
              </a:rPr>
              <a:t> </a:t>
            </a:r>
            <a:r>
              <a:rPr sz="1400" spc="60" dirty="0">
                <a:latin typeface="Arial" panose="020B0604020202090204"/>
                <a:cs typeface="Arial" panose="020B0604020202090204"/>
              </a:rPr>
              <a:t>first</a:t>
            </a:r>
            <a:r>
              <a:rPr sz="1400" spc="85" dirty="0">
                <a:latin typeface="Arial" panose="020B0604020202090204"/>
                <a:cs typeface="Arial" panose="020B0604020202090204"/>
              </a:rPr>
              <a:t> </a:t>
            </a:r>
            <a:r>
              <a:rPr sz="1400" dirty="0">
                <a:latin typeface="Arial" panose="020B0604020202090204"/>
                <a:cs typeface="Arial" panose="020B0604020202090204"/>
              </a:rPr>
              <a:t>model</a:t>
            </a:r>
            <a:r>
              <a:rPr sz="1400" spc="90" dirty="0">
                <a:latin typeface="Arial" panose="020B0604020202090204"/>
                <a:cs typeface="Arial" panose="020B0604020202090204"/>
              </a:rPr>
              <a:t> </a:t>
            </a:r>
            <a:r>
              <a:rPr sz="1400" spc="75" dirty="0">
                <a:latin typeface="Arial" panose="020B0604020202090204"/>
                <a:cs typeface="Arial" panose="020B0604020202090204"/>
              </a:rPr>
              <a:t>with</a:t>
            </a:r>
            <a:r>
              <a:rPr sz="1400" spc="90" dirty="0">
                <a:latin typeface="Arial" panose="020B0604020202090204"/>
                <a:cs typeface="Arial" panose="020B0604020202090204"/>
              </a:rPr>
              <a:t> </a:t>
            </a:r>
            <a:r>
              <a:rPr sz="1400" spc="-10" dirty="0">
                <a:latin typeface="Arial" panose="020B0604020202090204"/>
                <a:cs typeface="Arial" panose="020B0604020202090204"/>
              </a:rPr>
              <a:t>both:</a:t>
            </a:r>
            <a:endParaRPr sz="1400">
              <a:latin typeface="Arial" panose="020B0604020202090204"/>
              <a:cs typeface="Arial" panose="020B0604020202090204"/>
            </a:endParaRPr>
          </a:p>
          <a:p>
            <a:pPr marL="926465" indent="-312420">
              <a:lnSpc>
                <a:spcPct val="100000"/>
              </a:lnSpc>
              <a:spcBef>
                <a:spcPts val="265"/>
              </a:spcBef>
              <a:buClr>
                <a:srgbClr val="FB777C"/>
              </a:buClr>
              <a:buChar char="○"/>
              <a:tabLst>
                <a:tab pos="926465" algn="l"/>
              </a:tabLst>
            </a:pPr>
            <a:r>
              <a:rPr sz="1100" dirty="0">
                <a:solidFill>
                  <a:srgbClr val="425D74"/>
                </a:solidFill>
                <a:latin typeface="Arial" panose="020B0604020202090204"/>
                <a:cs typeface="Arial" panose="020B0604020202090204"/>
              </a:rPr>
              <a:t>_name</a:t>
            </a:r>
            <a:r>
              <a:rPr sz="1100" spc="10" dirty="0">
                <a:solidFill>
                  <a:srgbClr val="425D74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spc="80" dirty="0">
                <a:solidFill>
                  <a:srgbClr val="425D74"/>
                </a:solidFill>
                <a:latin typeface="Arial" panose="020B0604020202090204"/>
                <a:cs typeface="Arial" panose="020B0604020202090204"/>
              </a:rPr>
              <a:t>=</a:t>
            </a:r>
            <a:r>
              <a:rPr sz="1100" spc="15" dirty="0">
                <a:solidFill>
                  <a:srgbClr val="425D74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spc="-50" dirty="0">
                <a:solidFill>
                  <a:srgbClr val="425D74"/>
                </a:solidFill>
                <a:latin typeface="Arial" panose="020B0604020202090204"/>
                <a:cs typeface="Arial" panose="020B0604020202090204"/>
              </a:rPr>
              <a:t>…</a:t>
            </a:r>
            <a:endParaRPr sz="1100">
              <a:latin typeface="Arial" panose="020B0604020202090204"/>
              <a:cs typeface="Arial" panose="020B0604020202090204"/>
            </a:endParaRPr>
          </a:p>
          <a:p>
            <a:pPr marL="926465" indent="-312420">
              <a:lnSpc>
                <a:spcPct val="100000"/>
              </a:lnSpc>
              <a:buClr>
                <a:srgbClr val="FB777C"/>
              </a:buClr>
              <a:buChar char="○"/>
              <a:tabLst>
                <a:tab pos="926465" algn="l"/>
              </a:tabLst>
            </a:pPr>
            <a:r>
              <a:rPr sz="1100" dirty="0">
                <a:solidFill>
                  <a:srgbClr val="425D74"/>
                </a:solidFill>
                <a:latin typeface="Arial" panose="020B0604020202090204"/>
                <a:cs typeface="Arial" panose="020B0604020202090204"/>
              </a:rPr>
              <a:t>_inherit</a:t>
            </a:r>
            <a:r>
              <a:rPr sz="1100" spc="65" dirty="0">
                <a:solidFill>
                  <a:srgbClr val="425D74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spc="80" dirty="0">
                <a:solidFill>
                  <a:srgbClr val="425D74"/>
                </a:solidFill>
                <a:latin typeface="Arial" panose="020B0604020202090204"/>
                <a:cs typeface="Arial" panose="020B0604020202090204"/>
              </a:rPr>
              <a:t>=</a:t>
            </a:r>
            <a:r>
              <a:rPr sz="1100" spc="65" dirty="0">
                <a:solidFill>
                  <a:srgbClr val="425D74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z="1100" spc="-50" dirty="0">
                <a:solidFill>
                  <a:srgbClr val="425D74"/>
                </a:solidFill>
                <a:latin typeface="Arial" panose="020B0604020202090204"/>
                <a:cs typeface="Arial" panose="020B0604020202090204"/>
              </a:rPr>
              <a:t>…</a:t>
            </a:r>
            <a:endParaRPr sz="1100">
              <a:latin typeface="Arial" panose="020B0604020202090204"/>
              <a:cs typeface="Arial" panose="020B0604020202090204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40"/>
              </a:spcBef>
            </a:pPr>
            <a:r>
              <a:rPr spc="60" dirty="0"/>
              <a:t>New</a:t>
            </a:r>
            <a:r>
              <a:rPr spc="5" dirty="0"/>
              <a:t> </a:t>
            </a:r>
            <a:r>
              <a:rPr spc="-10" dirty="0"/>
              <a:t>model</a:t>
            </a:r>
            <a:endParaRPr spc="-10" dirty="0"/>
          </a:p>
          <a:p>
            <a:pPr marL="581660" indent="-319405">
              <a:lnSpc>
                <a:spcPct val="100000"/>
              </a:lnSpc>
              <a:spcBef>
                <a:spcPts val="840"/>
              </a:spcBef>
              <a:buChar char="➔"/>
              <a:tabLst>
                <a:tab pos="581660" algn="l"/>
              </a:tabLst>
            </a:pPr>
            <a:r>
              <a:rPr b="1" dirty="0">
                <a:solidFill>
                  <a:srgbClr val="1AB6F9"/>
                </a:solidFill>
                <a:latin typeface="Arial" panose="020B0604020202090204"/>
                <a:cs typeface="Arial" panose="020B0604020202090204"/>
              </a:rPr>
              <a:t>Possess</a:t>
            </a:r>
            <a:r>
              <a:rPr b="1" spc="95" dirty="0">
                <a:solidFill>
                  <a:srgbClr val="1AB6F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spc="60" dirty="0">
                <a:solidFill>
                  <a:srgbClr val="000000"/>
                </a:solidFill>
              </a:rPr>
              <a:t>first</a:t>
            </a:r>
            <a:r>
              <a:rPr spc="9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model</a:t>
            </a:r>
            <a:r>
              <a:rPr spc="95" dirty="0">
                <a:solidFill>
                  <a:srgbClr val="000000"/>
                </a:solidFill>
              </a:rPr>
              <a:t> </a:t>
            </a:r>
            <a:r>
              <a:rPr spc="40" dirty="0">
                <a:solidFill>
                  <a:srgbClr val="000000"/>
                </a:solidFill>
              </a:rPr>
              <a:t>functionality</a:t>
            </a:r>
            <a:endParaRPr spc="40" dirty="0">
              <a:solidFill>
                <a:srgbClr val="000000"/>
              </a:solidFill>
            </a:endParaRPr>
          </a:p>
          <a:p>
            <a:pPr marL="1383665">
              <a:lnSpc>
                <a:spcPct val="100000"/>
              </a:lnSpc>
              <a:spcBef>
                <a:spcPts val="10"/>
              </a:spcBef>
            </a:pPr>
            <a:r>
              <a:rPr sz="1100" dirty="0">
                <a:solidFill>
                  <a:srgbClr val="8E8E8E"/>
                </a:solidFill>
              </a:rPr>
              <a:t>(</a:t>
            </a:r>
            <a:r>
              <a:rPr sz="1100" spc="80" dirty="0">
                <a:solidFill>
                  <a:srgbClr val="8E8E8E"/>
                </a:solidFill>
              </a:rPr>
              <a:t> </a:t>
            </a:r>
            <a:r>
              <a:rPr sz="1100" dirty="0">
                <a:solidFill>
                  <a:srgbClr val="8E8E8E"/>
                </a:solidFill>
              </a:rPr>
              <a:t>fields,</a:t>
            </a:r>
            <a:r>
              <a:rPr sz="1100" spc="80" dirty="0">
                <a:solidFill>
                  <a:srgbClr val="8E8E8E"/>
                </a:solidFill>
              </a:rPr>
              <a:t> </a:t>
            </a:r>
            <a:r>
              <a:rPr sz="1100" spc="45" dirty="0">
                <a:solidFill>
                  <a:srgbClr val="8E8E8E"/>
                </a:solidFill>
              </a:rPr>
              <a:t>methods</a:t>
            </a:r>
            <a:r>
              <a:rPr sz="1100" spc="80" dirty="0">
                <a:solidFill>
                  <a:srgbClr val="8E8E8E"/>
                </a:solidFill>
              </a:rPr>
              <a:t> </a:t>
            </a:r>
            <a:r>
              <a:rPr sz="1100" dirty="0">
                <a:solidFill>
                  <a:srgbClr val="8E8E8E"/>
                </a:solidFill>
              </a:rPr>
              <a:t>and</a:t>
            </a:r>
            <a:r>
              <a:rPr sz="1100" spc="80" dirty="0">
                <a:solidFill>
                  <a:srgbClr val="8E8E8E"/>
                </a:solidFill>
              </a:rPr>
              <a:t> </a:t>
            </a:r>
            <a:r>
              <a:rPr sz="1100" spc="55" dirty="0">
                <a:solidFill>
                  <a:srgbClr val="8E8E8E"/>
                </a:solidFill>
              </a:rPr>
              <a:t>meta-</a:t>
            </a:r>
            <a:r>
              <a:rPr sz="1100" spc="-10" dirty="0">
                <a:solidFill>
                  <a:srgbClr val="8E8E8E"/>
                </a:solidFill>
              </a:rPr>
              <a:t>information)</a:t>
            </a:r>
            <a:endParaRPr sz="1100"/>
          </a:p>
          <a:p>
            <a:pPr marL="581660" indent="-319405">
              <a:lnSpc>
                <a:spcPct val="100000"/>
              </a:lnSpc>
              <a:spcBef>
                <a:spcPts val="650"/>
              </a:spcBef>
              <a:buChar char="➔"/>
              <a:tabLst>
                <a:tab pos="581660" algn="l"/>
              </a:tabLst>
            </a:pPr>
            <a:r>
              <a:rPr b="1" dirty="0">
                <a:solidFill>
                  <a:srgbClr val="1AB6F9"/>
                </a:solidFill>
                <a:latin typeface="Arial" panose="020B0604020202090204"/>
                <a:cs typeface="Arial" panose="020B0604020202090204"/>
              </a:rPr>
              <a:t>Can</a:t>
            </a:r>
            <a:r>
              <a:rPr b="1" spc="-5" dirty="0">
                <a:solidFill>
                  <a:srgbClr val="1AB6F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b="1" dirty="0">
                <a:solidFill>
                  <a:srgbClr val="1AB6F9"/>
                </a:solidFill>
                <a:latin typeface="Arial" panose="020B0604020202090204"/>
                <a:cs typeface="Arial" panose="020B0604020202090204"/>
              </a:rPr>
              <a:t>add</a:t>
            </a:r>
            <a:r>
              <a:rPr b="1" spc="85" dirty="0">
                <a:solidFill>
                  <a:srgbClr val="1AB6F9"/>
                </a:solidFill>
                <a:latin typeface="Arial" panose="020B0604020202090204"/>
                <a:cs typeface="Arial" panose="020B0604020202090204"/>
              </a:rPr>
              <a:t> </a:t>
            </a:r>
            <a:r>
              <a:rPr dirty="0">
                <a:solidFill>
                  <a:srgbClr val="000000"/>
                </a:solidFill>
              </a:rPr>
              <a:t>its</a:t>
            </a:r>
            <a:r>
              <a:rPr spc="80" dirty="0">
                <a:solidFill>
                  <a:srgbClr val="000000"/>
                </a:solidFill>
              </a:rPr>
              <a:t> </a:t>
            </a:r>
            <a:r>
              <a:rPr spc="60" dirty="0">
                <a:solidFill>
                  <a:srgbClr val="000000"/>
                </a:solidFill>
              </a:rPr>
              <a:t>own</a:t>
            </a:r>
            <a:r>
              <a:rPr spc="80" dirty="0">
                <a:solidFill>
                  <a:srgbClr val="000000"/>
                </a:solidFill>
              </a:rPr>
              <a:t> </a:t>
            </a:r>
            <a:r>
              <a:rPr spc="40" dirty="0">
                <a:solidFill>
                  <a:srgbClr val="000000"/>
                </a:solidFill>
              </a:rPr>
              <a:t>functionality</a:t>
            </a:r>
            <a:endParaRPr spc="40" dirty="0">
              <a:solidFill>
                <a:srgbClr val="000000"/>
              </a:solidFill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5441939" y="273474"/>
            <a:ext cx="2854325" cy="2917190"/>
            <a:chOff x="5441939" y="273474"/>
            <a:chExt cx="2854325" cy="2917190"/>
          </a:xfrm>
        </p:grpSpPr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441939" y="273474"/>
              <a:ext cx="2853894" cy="2916594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5518138" y="330624"/>
              <a:ext cx="2701925" cy="2764790"/>
            </a:xfrm>
            <a:custGeom>
              <a:avLst/>
              <a:gdLst/>
              <a:ahLst/>
              <a:cxnLst/>
              <a:rect l="l" t="t" r="r" b="b"/>
              <a:pathLst>
                <a:path w="2701925" h="2764790">
                  <a:moveTo>
                    <a:pt x="2537969" y="2764194"/>
                  </a:moveTo>
                  <a:lnTo>
                    <a:pt x="163524" y="2764194"/>
                  </a:lnTo>
                  <a:lnTo>
                    <a:pt x="120048" y="2758354"/>
                  </a:lnTo>
                  <a:lnTo>
                    <a:pt x="80985" y="2741871"/>
                  </a:lnTo>
                  <a:lnTo>
                    <a:pt x="47890" y="2716303"/>
                  </a:lnTo>
                  <a:lnTo>
                    <a:pt x="22323" y="2683209"/>
                  </a:lnTo>
                  <a:lnTo>
                    <a:pt x="5840" y="2644145"/>
                  </a:lnTo>
                  <a:lnTo>
                    <a:pt x="0" y="2600669"/>
                  </a:lnTo>
                  <a:lnTo>
                    <a:pt x="0" y="163522"/>
                  </a:lnTo>
                  <a:lnTo>
                    <a:pt x="5840" y="120050"/>
                  </a:lnTo>
                  <a:lnTo>
                    <a:pt x="22323" y="80988"/>
                  </a:lnTo>
                  <a:lnTo>
                    <a:pt x="47890" y="47893"/>
                  </a:lnTo>
                  <a:lnTo>
                    <a:pt x="80985" y="22325"/>
                  </a:lnTo>
                  <a:lnTo>
                    <a:pt x="120048" y="5841"/>
                  </a:lnTo>
                  <a:lnTo>
                    <a:pt x="163524" y="0"/>
                  </a:lnTo>
                  <a:lnTo>
                    <a:pt x="2537969" y="0"/>
                  </a:lnTo>
                  <a:lnTo>
                    <a:pt x="2600554" y="12447"/>
                  </a:lnTo>
                  <a:lnTo>
                    <a:pt x="2653594" y="47894"/>
                  </a:lnTo>
                  <a:lnTo>
                    <a:pt x="2689047" y="100944"/>
                  </a:lnTo>
                  <a:lnTo>
                    <a:pt x="2701494" y="163522"/>
                  </a:lnTo>
                  <a:lnTo>
                    <a:pt x="2701494" y="2600669"/>
                  </a:lnTo>
                  <a:lnTo>
                    <a:pt x="2695654" y="2644145"/>
                  </a:lnTo>
                  <a:lnTo>
                    <a:pt x="2679171" y="2683209"/>
                  </a:lnTo>
                  <a:lnTo>
                    <a:pt x="2653604" y="2716303"/>
                  </a:lnTo>
                  <a:lnTo>
                    <a:pt x="2620509" y="2741871"/>
                  </a:lnTo>
                  <a:lnTo>
                    <a:pt x="2581445" y="2758354"/>
                  </a:lnTo>
                  <a:lnTo>
                    <a:pt x="2537969" y="2764194"/>
                  </a:lnTo>
                  <a:close/>
                </a:path>
              </a:pathLst>
            </a:custGeom>
            <a:solidFill>
              <a:srgbClr val="EDEDE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5518138" y="330624"/>
              <a:ext cx="2701925" cy="2764790"/>
            </a:xfrm>
            <a:custGeom>
              <a:avLst/>
              <a:gdLst/>
              <a:ahLst/>
              <a:cxnLst/>
              <a:rect l="l" t="t" r="r" b="b"/>
              <a:pathLst>
                <a:path w="2701925" h="2764790">
                  <a:moveTo>
                    <a:pt x="0" y="163522"/>
                  </a:moveTo>
                  <a:lnTo>
                    <a:pt x="5840" y="120050"/>
                  </a:lnTo>
                  <a:lnTo>
                    <a:pt x="22323" y="80988"/>
                  </a:lnTo>
                  <a:lnTo>
                    <a:pt x="47890" y="47893"/>
                  </a:lnTo>
                  <a:lnTo>
                    <a:pt x="80985" y="22325"/>
                  </a:lnTo>
                  <a:lnTo>
                    <a:pt x="120048" y="5841"/>
                  </a:lnTo>
                  <a:lnTo>
                    <a:pt x="163524" y="0"/>
                  </a:lnTo>
                  <a:lnTo>
                    <a:pt x="2537969" y="0"/>
                  </a:lnTo>
                  <a:lnTo>
                    <a:pt x="2600554" y="12447"/>
                  </a:lnTo>
                  <a:lnTo>
                    <a:pt x="2653594" y="47894"/>
                  </a:lnTo>
                  <a:lnTo>
                    <a:pt x="2689047" y="100944"/>
                  </a:lnTo>
                  <a:lnTo>
                    <a:pt x="2701494" y="163522"/>
                  </a:lnTo>
                  <a:lnTo>
                    <a:pt x="2701494" y="2600669"/>
                  </a:lnTo>
                  <a:lnTo>
                    <a:pt x="2695654" y="2644145"/>
                  </a:lnTo>
                  <a:lnTo>
                    <a:pt x="2679171" y="2683209"/>
                  </a:lnTo>
                  <a:lnTo>
                    <a:pt x="2653604" y="2716303"/>
                  </a:lnTo>
                  <a:lnTo>
                    <a:pt x="2620509" y="2741871"/>
                  </a:lnTo>
                  <a:lnTo>
                    <a:pt x="2581445" y="2758354"/>
                  </a:lnTo>
                  <a:lnTo>
                    <a:pt x="2537969" y="2764194"/>
                  </a:lnTo>
                  <a:lnTo>
                    <a:pt x="163524" y="2764194"/>
                  </a:lnTo>
                  <a:lnTo>
                    <a:pt x="120048" y="2758354"/>
                  </a:lnTo>
                  <a:lnTo>
                    <a:pt x="80985" y="2741871"/>
                  </a:lnTo>
                  <a:lnTo>
                    <a:pt x="47890" y="2716303"/>
                  </a:lnTo>
                  <a:lnTo>
                    <a:pt x="22323" y="2683209"/>
                  </a:lnTo>
                  <a:lnTo>
                    <a:pt x="5840" y="2644145"/>
                  </a:lnTo>
                  <a:lnTo>
                    <a:pt x="0" y="2600669"/>
                  </a:lnTo>
                  <a:lnTo>
                    <a:pt x="0" y="163522"/>
                  </a:lnTo>
                  <a:close/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3" name="object 13"/>
          <p:cNvSpPr txBox="1"/>
          <p:nvPr/>
        </p:nvSpPr>
        <p:spPr>
          <a:xfrm>
            <a:off x="5731492" y="450401"/>
            <a:ext cx="197231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AA0D91"/>
                </a:solidFill>
                <a:latin typeface="IBM 3270"/>
                <a:cs typeface="IBM 3270"/>
              </a:rPr>
              <a:t>from</a:t>
            </a:r>
            <a:r>
              <a:rPr sz="900" spc="10" dirty="0">
                <a:solidFill>
                  <a:srgbClr val="AA0D91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odoo</a:t>
            </a:r>
            <a:r>
              <a:rPr sz="900" spc="15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AA0D91"/>
                </a:solidFill>
                <a:latin typeface="IBM 3270"/>
                <a:cs typeface="IBM 3270"/>
              </a:rPr>
              <a:t>import</a:t>
            </a:r>
            <a:r>
              <a:rPr sz="900" spc="15" dirty="0">
                <a:solidFill>
                  <a:srgbClr val="AA0D91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fields,</a:t>
            </a:r>
            <a:r>
              <a:rPr sz="900" spc="10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595959"/>
                </a:solidFill>
                <a:latin typeface="IBM 3270"/>
                <a:cs typeface="IBM 3270"/>
              </a:rPr>
              <a:t>models</a:t>
            </a:r>
            <a:endParaRPr sz="900">
              <a:latin typeface="IBM 3270"/>
              <a:cs typeface="IBM 327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731492" y="903028"/>
            <a:ext cx="1972945" cy="499109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0"/>
              </a:spcBef>
            </a:pPr>
            <a:r>
              <a:rPr sz="900" dirty="0">
                <a:solidFill>
                  <a:srgbClr val="AA0D91"/>
                </a:solidFill>
                <a:latin typeface="IBM 3270"/>
                <a:cs typeface="IBM 3270"/>
              </a:rPr>
              <a:t>class</a:t>
            </a:r>
            <a:r>
              <a:rPr sz="900" spc="10" dirty="0">
                <a:solidFill>
                  <a:srgbClr val="AA0D91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5B2699"/>
                </a:solidFill>
                <a:latin typeface="IBM 3270"/>
                <a:cs typeface="IBM 3270"/>
              </a:rPr>
              <a:t>TestModel(models.Model)</a:t>
            </a:r>
            <a:r>
              <a:rPr sz="900" spc="-10" dirty="0">
                <a:latin typeface="IBM 3270"/>
                <a:cs typeface="IBM 3270"/>
              </a:rPr>
              <a:t>:</a:t>
            </a:r>
            <a:endParaRPr sz="900">
              <a:latin typeface="IBM 3270"/>
              <a:cs typeface="IBM 3270"/>
            </a:endParaRPr>
          </a:p>
          <a:p>
            <a:pPr marL="263525">
              <a:lnSpc>
                <a:spcPct val="100000"/>
              </a:lnSpc>
              <a:spcBef>
                <a:spcPts val="160"/>
              </a:spcBef>
            </a:pP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_name</a:t>
            </a:r>
            <a:r>
              <a:rPr sz="900" spc="5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=</a:t>
            </a:r>
            <a:r>
              <a:rPr sz="900" spc="15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3FA070"/>
                </a:solidFill>
                <a:latin typeface="IBM 3270"/>
                <a:cs typeface="IBM 3270"/>
              </a:rPr>
              <a:t>"test.model"</a:t>
            </a:r>
            <a:endParaRPr sz="900">
              <a:latin typeface="IBM 3270"/>
              <a:cs typeface="IBM 3270"/>
            </a:endParaRPr>
          </a:p>
          <a:p>
            <a:pPr marL="263525">
              <a:lnSpc>
                <a:spcPct val="100000"/>
              </a:lnSpc>
              <a:spcBef>
                <a:spcPts val="165"/>
              </a:spcBef>
            </a:pP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_description</a:t>
            </a:r>
            <a:r>
              <a:rPr sz="900" spc="5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=</a:t>
            </a:r>
            <a:r>
              <a:rPr sz="900" spc="20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3FA070"/>
                </a:solidFill>
                <a:latin typeface="IBM 3270"/>
                <a:cs typeface="IBM 3270"/>
              </a:rPr>
              <a:t>"Test</a:t>
            </a:r>
            <a:r>
              <a:rPr sz="900" spc="10" dirty="0">
                <a:solidFill>
                  <a:srgbClr val="3FA070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3FA070"/>
                </a:solidFill>
                <a:latin typeface="IBM 3270"/>
                <a:cs typeface="IBM 3270"/>
              </a:rPr>
              <a:t>Model"</a:t>
            </a:r>
            <a:endParaRPr sz="900">
              <a:latin typeface="IBM 3270"/>
              <a:cs typeface="IBM 327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982861" y="1533963"/>
            <a:ext cx="1468755" cy="3409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000"/>
              </a:lnSpc>
              <a:spcBef>
                <a:spcPts val="100"/>
              </a:spcBef>
            </a:pP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field_1</a:t>
            </a:r>
            <a:r>
              <a:rPr sz="900" spc="5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=</a:t>
            </a:r>
            <a:r>
              <a:rPr sz="900" spc="10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595959"/>
                </a:solidFill>
                <a:latin typeface="IBM 3270"/>
                <a:cs typeface="IBM 3270"/>
              </a:rPr>
              <a:t>fields.Char() </a:t>
            </a: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field_2</a:t>
            </a:r>
            <a:r>
              <a:rPr sz="900" spc="5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dirty="0">
                <a:solidFill>
                  <a:srgbClr val="595959"/>
                </a:solidFill>
                <a:latin typeface="IBM 3270"/>
                <a:cs typeface="IBM 3270"/>
              </a:rPr>
              <a:t>=</a:t>
            </a:r>
            <a:r>
              <a:rPr sz="900" spc="10" dirty="0">
                <a:solidFill>
                  <a:srgbClr val="595959"/>
                </a:solidFill>
                <a:latin typeface="IBM 3270"/>
                <a:cs typeface="IBM 3270"/>
              </a:rPr>
              <a:t> </a:t>
            </a:r>
            <a:r>
              <a:rPr sz="900" spc="-10" dirty="0">
                <a:solidFill>
                  <a:srgbClr val="595959"/>
                </a:solidFill>
                <a:latin typeface="IBM 3270"/>
                <a:cs typeface="IBM 3270"/>
              </a:rPr>
              <a:t>fields.Char()</a:t>
            </a:r>
            <a:endParaRPr sz="900">
              <a:latin typeface="IBM 3270"/>
              <a:cs typeface="IBM 3270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731492" y="2164898"/>
            <a:ext cx="1910714" cy="499109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0"/>
              </a:spcBef>
            </a:pPr>
            <a:r>
              <a:rPr sz="900" b="1" spc="90" dirty="0">
                <a:solidFill>
                  <a:srgbClr val="AA0D91"/>
                </a:solidFill>
                <a:latin typeface="Trebuchet MS" panose="020B0703020202090204"/>
                <a:cs typeface="Trebuchet MS" panose="020B0703020202090204"/>
              </a:rPr>
              <a:t>class</a:t>
            </a:r>
            <a:r>
              <a:rPr sz="900" b="1" spc="250" dirty="0">
                <a:solidFill>
                  <a:srgbClr val="AA0D91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-10" dirty="0">
                <a:solidFill>
                  <a:srgbClr val="5B2699"/>
                </a:solidFill>
                <a:latin typeface="Trebuchet MS" panose="020B0703020202090204"/>
                <a:cs typeface="Trebuchet MS" panose="020B0703020202090204"/>
              </a:rPr>
              <a:t>TestModel(models.Model)</a:t>
            </a:r>
            <a:r>
              <a:rPr sz="900" b="1" spc="-10" dirty="0">
                <a:latin typeface="Trebuchet MS" panose="020B0703020202090204"/>
                <a:cs typeface="Trebuchet MS" panose="020B0703020202090204"/>
              </a:rPr>
              <a:t>:</a:t>
            </a:r>
            <a:endParaRPr sz="900">
              <a:latin typeface="Trebuchet MS" panose="020B0703020202090204"/>
              <a:cs typeface="Trebuchet MS" panose="020B0703020202090204"/>
            </a:endParaRPr>
          </a:p>
          <a:p>
            <a:pPr marL="263525">
              <a:lnSpc>
                <a:spcPct val="100000"/>
              </a:lnSpc>
              <a:spcBef>
                <a:spcPts val="160"/>
              </a:spcBef>
            </a:pPr>
            <a:r>
              <a:rPr sz="900" b="1" spc="-50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_name</a:t>
            </a:r>
            <a:r>
              <a:rPr sz="900" b="1" spc="140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900" b="1" spc="14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-10" dirty="0">
                <a:solidFill>
                  <a:srgbClr val="3FA070"/>
                </a:solidFill>
                <a:latin typeface="Trebuchet MS" panose="020B0703020202090204"/>
                <a:cs typeface="Trebuchet MS" panose="020B0703020202090204"/>
              </a:rPr>
              <a:t>"new.test.model"</a:t>
            </a:r>
            <a:endParaRPr sz="900">
              <a:latin typeface="Trebuchet MS" panose="020B0703020202090204"/>
              <a:cs typeface="Trebuchet MS" panose="020B0703020202090204"/>
            </a:endParaRPr>
          </a:p>
          <a:p>
            <a:pPr marL="263525">
              <a:lnSpc>
                <a:spcPct val="100000"/>
              </a:lnSpc>
              <a:spcBef>
                <a:spcPts val="165"/>
              </a:spcBef>
            </a:pPr>
            <a:r>
              <a:rPr sz="900" b="1" spc="60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_inherit</a:t>
            </a:r>
            <a:r>
              <a:rPr sz="900" b="1" spc="220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900" b="1" spc="229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45" dirty="0">
                <a:solidFill>
                  <a:srgbClr val="3FA070"/>
                </a:solidFill>
                <a:latin typeface="Trebuchet MS" panose="020B0703020202090204"/>
                <a:cs typeface="Trebuchet MS" panose="020B0703020202090204"/>
              </a:rPr>
              <a:t>"test.model"</a:t>
            </a:r>
            <a:endParaRPr sz="900">
              <a:latin typeface="Trebuchet MS" panose="020B0703020202090204"/>
              <a:cs typeface="Trebuchet MS" panose="020B0703020202090204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982861" y="2816406"/>
            <a:ext cx="146875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6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field_3</a:t>
            </a:r>
            <a:r>
              <a:rPr sz="900" b="1" spc="21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=</a:t>
            </a:r>
            <a:r>
              <a:rPr sz="900" b="1" spc="220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 </a:t>
            </a:r>
            <a:r>
              <a:rPr sz="900" b="1" spc="75" dirty="0">
                <a:solidFill>
                  <a:srgbClr val="595959"/>
                </a:solidFill>
                <a:latin typeface="Trebuchet MS" panose="020B0703020202090204"/>
                <a:cs typeface="Trebuchet MS" panose="020B0703020202090204"/>
              </a:rPr>
              <a:t>fields.Char()</a:t>
            </a:r>
            <a:endParaRPr sz="900">
              <a:latin typeface="Trebuchet MS" panose="020B0703020202090204"/>
              <a:cs typeface="Trebuchet MS" panose="020B0703020202090204"/>
            </a:endParaRPr>
          </a:p>
        </p:txBody>
      </p:sp>
      <p:pic>
        <p:nvPicPr>
          <p:cNvPr id="18" name="object 1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980530" y="3829744"/>
            <a:ext cx="658006" cy="249471"/>
          </a:xfrm>
          <a:prstGeom prst="rect">
            <a:avLst/>
          </a:prstGeom>
        </p:spPr>
      </p:pic>
      <p:sp>
        <p:nvSpPr>
          <p:cNvPr id="19" name="object 19"/>
          <p:cNvSpPr txBox="1">
            <a:spLocks noGrp="1"/>
          </p:cNvSpPr>
          <p:nvPr>
            <p:ph type="title"/>
          </p:nvPr>
        </p:nvSpPr>
        <p:spPr>
          <a:xfrm>
            <a:off x="182245" y="131445"/>
            <a:ext cx="4134485" cy="5048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04" dirty="0"/>
              <a:t>Prototype</a:t>
            </a:r>
            <a:r>
              <a:rPr spc="45" dirty="0"/>
              <a:t> </a:t>
            </a:r>
            <a:r>
              <a:rPr spc="-120" dirty="0"/>
              <a:t>inheritance</a:t>
            </a:r>
            <a:endParaRPr spc="-120" dirty="0"/>
          </a:p>
        </p:txBody>
      </p:sp>
      <p:pic>
        <p:nvPicPr>
          <p:cNvPr id="20" name="object 20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228474" y="623298"/>
            <a:ext cx="1288424" cy="78774"/>
          </a:xfrm>
          <a:prstGeom prst="rect">
            <a:avLst/>
          </a:prstGeom>
        </p:spPr>
      </p:pic>
      <p:pic>
        <p:nvPicPr>
          <p:cNvPr id="21" name="object 21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010818" y="52695"/>
            <a:ext cx="351667" cy="351667"/>
          </a:xfrm>
          <a:prstGeom prst="rect">
            <a:avLst/>
          </a:prstGeom>
        </p:spPr>
      </p:pic>
      <p:pic>
        <p:nvPicPr>
          <p:cNvPr id="22" name="object 22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3118817" y="3266186"/>
            <a:ext cx="1750505" cy="1588930"/>
          </a:xfrm>
          <a:prstGeom prst="rect">
            <a:avLst/>
          </a:prstGeom>
        </p:spPr>
      </p:pic>
      <p:pic>
        <p:nvPicPr>
          <p:cNvPr id="23" name="object 23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5712920" y="3265088"/>
            <a:ext cx="2305888" cy="164327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3219943" y="2000170"/>
            <a:ext cx="2312570" cy="567848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ctrTitle"/>
          </p:nvPr>
        </p:nvSpPr>
        <p:spPr>
          <a:xfrm>
            <a:off x="1892935" y="1784350"/>
            <a:ext cx="5351145" cy="5048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29" dirty="0">
                <a:sym typeface="+mn-ea"/>
              </a:rPr>
              <a:t>View </a:t>
            </a:r>
            <a:r>
              <a:rPr spc="-65" dirty="0">
                <a:sym typeface="+mn-ea"/>
              </a:rPr>
              <a:t>Inheritance</a:t>
            </a:r>
            <a:endParaRPr spc="-145" dirty="0">
              <a:solidFill>
                <a:srgbClr val="333333"/>
              </a:solidFill>
              <a:sym typeface="+mn-ea"/>
            </a:endParaRPr>
          </a:p>
        </p:txBody>
      </p:sp>
      <p:sp>
        <p:nvSpPr>
          <p:cNvPr id="15" name="Rectangles 14"/>
          <p:cNvSpPr/>
          <p:nvPr/>
        </p:nvSpPr>
        <p:spPr>
          <a:xfrm>
            <a:off x="152400" y="209550"/>
            <a:ext cx="1600200" cy="838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Rectangles 1"/>
          <p:cNvSpPr/>
          <p:nvPr/>
        </p:nvSpPr>
        <p:spPr>
          <a:xfrm>
            <a:off x="3932555" y="2992755"/>
            <a:ext cx="2329180" cy="838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5751</Words>
  <Application>WPS Presentation</Application>
  <PresentationFormat>On-screen Show (4:3)</PresentationFormat>
  <Paragraphs>343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6" baseType="lpstr">
      <vt:lpstr>Arial</vt:lpstr>
      <vt:lpstr>SimSun</vt:lpstr>
      <vt:lpstr>Wingdings</vt:lpstr>
      <vt:lpstr>Liberation Sans Narrow</vt:lpstr>
      <vt:lpstr>Thonburi</vt:lpstr>
      <vt:lpstr>Arial</vt:lpstr>
      <vt:lpstr>Verdana</vt:lpstr>
      <vt:lpstr>Courier New</vt:lpstr>
      <vt:lpstr>IBM 3270</vt:lpstr>
      <vt:lpstr>Trebuchet MS</vt:lpstr>
      <vt:lpstr>微软雅黑</vt:lpstr>
      <vt:lpstr>汉仪旗黑</vt:lpstr>
      <vt:lpstr>Arial Unicode MS</vt:lpstr>
      <vt:lpstr>宋体-简</vt:lpstr>
      <vt:lpstr>Calibri</vt:lpstr>
      <vt:lpstr>Helvetica Neue</vt:lpstr>
      <vt:lpstr>Arial Bold</vt:lpstr>
      <vt:lpstr>Office Theme</vt:lpstr>
      <vt:lpstr>Chapter 18</vt:lpstr>
      <vt:lpstr>Relational Fields</vt:lpstr>
      <vt:lpstr>Default inheritance</vt:lpstr>
      <vt:lpstr>Model Inheritance</vt:lpstr>
      <vt:lpstr>Class inheritance</vt:lpstr>
      <vt:lpstr>Class inheritance</vt:lpstr>
      <vt:lpstr>Prototype inheritance</vt:lpstr>
      <vt:lpstr>Prototype inheritance</vt:lpstr>
      <vt:lpstr>Model Inheritance</vt:lpstr>
      <vt:lpstr>View Inheritance</vt:lpstr>
      <vt:lpstr>Elements modiﬁcation</vt:lpstr>
      <vt:lpstr>Xpath - expr</vt:lpstr>
      <vt:lpstr>Xpath - position</vt:lpstr>
      <vt:lpstr>Xpath - position - attributes</vt:lpstr>
      <vt:lpstr>Exercise</vt:lpstr>
      <vt:lpstr>Exercise</vt:lpstr>
      <vt:lpstr>Exercise</vt:lpstr>
      <vt:lpstr>Exercise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 7</dc:title>
  <dc:creator/>
  <cp:lastModifiedBy>nhannguyen</cp:lastModifiedBy>
  <cp:revision>4</cp:revision>
  <dcterms:created xsi:type="dcterms:W3CDTF">2024-10-15T10:05:30Z</dcterms:created>
  <dcterms:modified xsi:type="dcterms:W3CDTF">2024-10-15T10:05:30Z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  <property fmtid="{D5CDD505-2E9C-101B-9397-08002B2CF9AE}" pid="3" name="LastSaved">
    <vt:filetime>1900-01-00T00:00:00Z</vt:filetime>
  </property>
  <property fmtid="{D5CDD505-2E9C-101B-9397-08002B2CF9AE}" pid="4" name="Producer">
    <vt:lpwstr>3-Heights(TM) PDF Security Shell 4.8.25.2 (http://www.pdf-tools.com)</vt:lpwstr>
  </property>
  <property fmtid="{D5CDD505-2E9C-101B-9397-08002B2CF9AE}" pid="5" name="KSOProductBuildVer">
    <vt:lpwstr>1033-3.1.1.5096</vt:lpwstr>
  </property>
</Properties>
</file>